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6" r:id="rId2"/>
    <p:sldId id="280" r:id="rId3"/>
    <p:sldId id="278" r:id="rId4"/>
    <p:sldId id="276" r:id="rId5"/>
    <p:sldId id="257" r:id="rId6"/>
    <p:sldId id="260" r:id="rId7"/>
    <p:sldId id="258" r:id="rId8"/>
    <p:sldId id="259" r:id="rId9"/>
    <p:sldId id="261" r:id="rId10"/>
    <p:sldId id="268" r:id="rId11"/>
    <p:sldId id="262" r:id="rId12"/>
    <p:sldId id="263" r:id="rId13"/>
    <p:sldId id="269" r:id="rId14"/>
    <p:sldId id="264" r:id="rId15"/>
    <p:sldId id="270" r:id="rId16"/>
    <p:sldId id="265" r:id="rId17"/>
    <p:sldId id="271" r:id="rId18"/>
    <p:sldId id="297" r:id="rId19"/>
    <p:sldId id="298" r:id="rId20"/>
    <p:sldId id="299" r:id="rId21"/>
    <p:sldId id="300" r:id="rId22"/>
    <p:sldId id="301" r:id="rId23"/>
    <p:sldId id="266" r:id="rId24"/>
    <p:sldId id="272" r:id="rId25"/>
    <p:sldId id="273" r:id="rId26"/>
    <p:sldId id="274" r:id="rId27"/>
    <p:sldId id="281" r:id="rId28"/>
    <p:sldId id="282" r:id="rId29"/>
    <p:sldId id="283" r:id="rId30"/>
    <p:sldId id="284" r:id="rId31"/>
    <p:sldId id="285" r:id="rId32"/>
    <p:sldId id="286" r:id="rId33"/>
    <p:sldId id="287" r:id="rId34"/>
    <p:sldId id="288" r:id="rId35"/>
    <p:sldId id="290" r:id="rId36"/>
    <p:sldId id="289" r:id="rId37"/>
    <p:sldId id="291" r:id="rId38"/>
    <p:sldId id="293" r:id="rId39"/>
    <p:sldId id="292" r:id="rId40"/>
    <p:sldId id="295" r:id="rId41"/>
    <p:sldId id="296" r:id="rId42"/>
    <p:sldId id="29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6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A9A7D5-D461-4E01-8CCB-0073E6F31C64}" type="doc">
      <dgm:prSet loTypeId="urn:microsoft.com/office/officeart/2005/8/layout/target3" loCatId="relationship" qsTypeId="urn:microsoft.com/office/officeart/2005/8/quickstyle/simple1" qsCatId="simple" csTypeId="urn:microsoft.com/office/officeart/2005/8/colors/accent0_1" csCatId="mainScheme"/>
      <dgm:spPr/>
      <dgm:t>
        <a:bodyPr/>
        <a:lstStyle/>
        <a:p>
          <a:endParaRPr lang="en-US"/>
        </a:p>
      </dgm:t>
    </dgm:pt>
    <dgm:pt modelId="{0BB06A3A-49B5-427F-BB11-B74989325221}">
      <dgm:prSet/>
      <dgm:spPr/>
      <dgm:t>
        <a:bodyPr/>
        <a:lstStyle/>
        <a:p>
          <a:pPr rtl="0"/>
          <a:r>
            <a:rPr lang="en-US" dirty="0" smtClean="0"/>
            <a:t>Novelty</a:t>
          </a:r>
          <a:endParaRPr lang="en-US" dirty="0"/>
        </a:p>
      </dgm:t>
    </dgm:pt>
    <dgm:pt modelId="{007BD6D9-F0C4-40BB-BDBD-DF90F1517210}" type="parTrans" cxnId="{BDB6DD31-B4D1-4B85-A6E9-47AD52DF81A6}">
      <dgm:prSet/>
      <dgm:spPr/>
      <dgm:t>
        <a:bodyPr/>
        <a:lstStyle/>
        <a:p>
          <a:endParaRPr lang="en-US"/>
        </a:p>
      </dgm:t>
    </dgm:pt>
    <dgm:pt modelId="{7E3A7F42-74BF-44B7-89D7-15017D814942}" type="sibTrans" cxnId="{BDB6DD31-B4D1-4B85-A6E9-47AD52DF81A6}">
      <dgm:prSet/>
      <dgm:spPr/>
      <dgm:t>
        <a:bodyPr/>
        <a:lstStyle/>
        <a:p>
          <a:endParaRPr lang="en-US"/>
        </a:p>
      </dgm:t>
    </dgm:pt>
    <dgm:pt modelId="{FBB4BB69-4880-4201-AC25-9E6F31E5F2CF}">
      <dgm:prSet/>
      <dgm:spPr/>
      <dgm:t>
        <a:bodyPr/>
        <a:lstStyle/>
        <a:p>
          <a:pPr rtl="0"/>
          <a:r>
            <a:rPr lang="en-US" dirty="0" smtClean="0"/>
            <a:t>“Non-Art”</a:t>
          </a:r>
          <a:endParaRPr lang="en-US" dirty="0"/>
        </a:p>
      </dgm:t>
    </dgm:pt>
    <dgm:pt modelId="{BDBF59F6-C123-46B6-8BB2-BDC9287EADAD}" type="parTrans" cxnId="{6B546629-82EC-446D-83FE-F220C19015F9}">
      <dgm:prSet/>
      <dgm:spPr/>
      <dgm:t>
        <a:bodyPr/>
        <a:lstStyle/>
        <a:p>
          <a:endParaRPr lang="en-US"/>
        </a:p>
      </dgm:t>
    </dgm:pt>
    <dgm:pt modelId="{7CB7CEE9-B073-479D-8F25-980277BCEBC2}" type="sibTrans" cxnId="{6B546629-82EC-446D-83FE-F220C19015F9}">
      <dgm:prSet/>
      <dgm:spPr/>
      <dgm:t>
        <a:bodyPr/>
        <a:lstStyle/>
        <a:p>
          <a:endParaRPr lang="en-US"/>
        </a:p>
      </dgm:t>
    </dgm:pt>
    <dgm:pt modelId="{60FDCADF-0C66-4AC4-A3F2-5EE3DDEEAD67}">
      <dgm:prSet/>
      <dgm:spPr/>
      <dgm:t>
        <a:bodyPr/>
        <a:lstStyle/>
        <a:p>
          <a:pPr rtl="0"/>
          <a:r>
            <a:rPr lang="en-US" dirty="0" smtClean="0"/>
            <a:t>Design vs. Beauty</a:t>
          </a:r>
          <a:endParaRPr lang="en-US" dirty="0"/>
        </a:p>
      </dgm:t>
    </dgm:pt>
    <dgm:pt modelId="{6A310E6C-BB56-44F8-BC8A-D883A49ABCFF}" type="parTrans" cxnId="{B68AF4E2-45E9-45A8-BCE5-50760748B074}">
      <dgm:prSet/>
      <dgm:spPr/>
      <dgm:t>
        <a:bodyPr/>
        <a:lstStyle/>
        <a:p>
          <a:endParaRPr lang="en-US"/>
        </a:p>
      </dgm:t>
    </dgm:pt>
    <dgm:pt modelId="{8FE529C2-7062-4296-A210-71BA87CFD4D7}" type="sibTrans" cxnId="{B68AF4E2-45E9-45A8-BCE5-50760748B074}">
      <dgm:prSet/>
      <dgm:spPr/>
      <dgm:t>
        <a:bodyPr/>
        <a:lstStyle/>
        <a:p>
          <a:endParaRPr lang="en-US"/>
        </a:p>
      </dgm:t>
    </dgm:pt>
    <dgm:pt modelId="{CACDABFB-042F-4758-B4C6-32C7BFA0329E}">
      <dgm:prSet/>
      <dgm:spPr/>
      <dgm:t>
        <a:bodyPr/>
        <a:lstStyle/>
        <a:p>
          <a:pPr rtl="0"/>
          <a:r>
            <a:rPr lang="en-US" dirty="0" smtClean="0"/>
            <a:t>Imagination Focus</a:t>
          </a:r>
          <a:endParaRPr lang="en-US" dirty="0"/>
        </a:p>
      </dgm:t>
    </dgm:pt>
    <dgm:pt modelId="{56C70625-073E-4992-8341-9FA206A9B41F}" type="parTrans" cxnId="{CD28F5E3-2AC8-41F1-A94F-215C56264795}">
      <dgm:prSet/>
      <dgm:spPr/>
      <dgm:t>
        <a:bodyPr/>
        <a:lstStyle/>
        <a:p>
          <a:endParaRPr lang="en-US"/>
        </a:p>
      </dgm:t>
    </dgm:pt>
    <dgm:pt modelId="{D7A5EA57-06F4-48FF-9C79-4D48A37E3995}" type="sibTrans" cxnId="{CD28F5E3-2AC8-41F1-A94F-215C56264795}">
      <dgm:prSet/>
      <dgm:spPr/>
      <dgm:t>
        <a:bodyPr/>
        <a:lstStyle/>
        <a:p>
          <a:endParaRPr lang="en-US"/>
        </a:p>
      </dgm:t>
    </dgm:pt>
    <dgm:pt modelId="{2A5DDE81-8E48-432E-8D97-AAE28A272B32}">
      <dgm:prSet/>
      <dgm:spPr/>
      <dgm:t>
        <a:bodyPr/>
        <a:lstStyle/>
        <a:p>
          <a:pPr rtl="0"/>
          <a:endParaRPr lang="en-US" dirty="0"/>
        </a:p>
      </dgm:t>
    </dgm:pt>
    <dgm:pt modelId="{A85B9472-E15C-44D3-AC02-B28B4C404555}" type="parTrans" cxnId="{A4D2C7A7-7053-426E-BE55-548030C80B88}">
      <dgm:prSet/>
      <dgm:spPr/>
      <dgm:t>
        <a:bodyPr/>
        <a:lstStyle/>
        <a:p>
          <a:endParaRPr lang="en-US"/>
        </a:p>
      </dgm:t>
    </dgm:pt>
    <dgm:pt modelId="{622034D0-8A04-4FA1-A97F-2EE1001A585E}" type="sibTrans" cxnId="{A4D2C7A7-7053-426E-BE55-548030C80B88}">
      <dgm:prSet/>
      <dgm:spPr/>
      <dgm:t>
        <a:bodyPr/>
        <a:lstStyle/>
        <a:p>
          <a:endParaRPr lang="en-US"/>
        </a:p>
      </dgm:t>
    </dgm:pt>
    <dgm:pt modelId="{196ABC5C-59E7-4851-942B-BB1CEBA03B9B}" type="pres">
      <dgm:prSet presAssocID="{C5A9A7D5-D461-4E01-8CCB-0073E6F31C64}" presName="Name0" presStyleCnt="0">
        <dgm:presLayoutVars>
          <dgm:chMax val="7"/>
          <dgm:dir/>
          <dgm:animLvl val="lvl"/>
          <dgm:resizeHandles val="exact"/>
        </dgm:presLayoutVars>
      </dgm:prSet>
      <dgm:spPr/>
      <dgm:t>
        <a:bodyPr/>
        <a:lstStyle/>
        <a:p>
          <a:endParaRPr lang="en-US"/>
        </a:p>
      </dgm:t>
    </dgm:pt>
    <dgm:pt modelId="{BAC00EF5-F9DE-47C3-89CC-1750FFDF4E4F}" type="pres">
      <dgm:prSet presAssocID="{0BB06A3A-49B5-427F-BB11-B74989325221}" presName="circle1" presStyleLbl="node1" presStyleIdx="0" presStyleCnt="5"/>
      <dgm:spPr/>
    </dgm:pt>
    <dgm:pt modelId="{36F75970-1648-4B2E-A547-B488888484FC}" type="pres">
      <dgm:prSet presAssocID="{0BB06A3A-49B5-427F-BB11-B74989325221}" presName="space" presStyleCnt="0"/>
      <dgm:spPr/>
    </dgm:pt>
    <dgm:pt modelId="{E310A102-6E75-4637-864B-0499DF7F988C}" type="pres">
      <dgm:prSet presAssocID="{0BB06A3A-49B5-427F-BB11-B74989325221}" presName="rect1" presStyleLbl="alignAcc1" presStyleIdx="0" presStyleCnt="5"/>
      <dgm:spPr/>
      <dgm:t>
        <a:bodyPr/>
        <a:lstStyle/>
        <a:p>
          <a:endParaRPr lang="en-US"/>
        </a:p>
      </dgm:t>
    </dgm:pt>
    <dgm:pt modelId="{171B4856-F4DC-42D8-930C-8F77CD2B2FDE}" type="pres">
      <dgm:prSet presAssocID="{FBB4BB69-4880-4201-AC25-9E6F31E5F2CF}" presName="vertSpace2" presStyleLbl="node1" presStyleIdx="0" presStyleCnt="5"/>
      <dgm:spPr/>
    </dgm:pt>
    <dgm:pt modelId="{4B5F1241-4141-4E2D-A1E4-30F5072518C2}" type="pres">
      <dgm:prSet presAssocID="{FBB4BB69-4880-4201-AC25-9E6F31E5F2CF}" presName="circle2" presStyleLbl="node1" presStyleIdx="1" presStyleCnt="5"/>
      <dgm:spPr/>
    </dgm:pt>
    <dgm:pt modelId="{399B6637-C806-4D59-BD7F-D3734D7B9EFC}" type="pres">
      <dgm:prSet presAssocID="{FBB4BB69-4880-4201-AC25-9E6F31E5F2CF}" presName="rect2" presStyleLbl="alignAcc1" presStyleIdx="1" presStyleCnt="5"/>
      <dgm:spPr/>
      <dgm:t>
        <a:bodyPr/>
        <a:lstStyle/>
        <a:p>
          <a:endParaRPr lang="en-US"/>
        </a:p>
      </dgm:t>
    </dgm:pt>
    <dgm:pt modelId="{7BCBE6AB-4220-49A9-9C76-DD6008948B15}" type="pres">
      <dgm:prSet presAssocID="{60FDCADF-0C66-4AC4-A3F2-5EE3DDEEAD67}" presName="vertSpace3" presStyleLbl="node1" presStyleIdx="1" presStyleCnt="5"/>
      <dgm:spPr/>
    </dgm:pt>
    <dgm:pt modelId="{0DE05E3D-0924-4AC5-9D45-A78AF8FE5B90}" type="pres">
      <dgm:prSet presAssocID="{60FDCADF-0C66-4AC4-A3F2-5EE3DDEEAD67}" presName="circle3" presStyleLbl="node1" presStyleIdx="2" presStyleCnt="5"/>
      <dgm:spPr/>
    </dgm:pt>
    <dgm:pt modelId="{182FBC66-842F-460D-BCF6-B41DA923A757}" type="pres">
      <dgm:prSet presAssocID="{60FDCADF-0C66-4AC4-A3F2-5EE3DDEEAD67}" presName="rect3" presStyleLbl="alignAcc1" presStyleIdx="2" presStyleCnt="5"/>
      <dgm:spPr/>
      <dgm:t>
        <a:bodyPr/>
        <a:lstStyle/>
        <a:p>
          <a:endParaRPr lang="en-US"/>
        </a:p>
      </dgm:t>
    </dgm:pt>
    <dgm:pt modelId="{CC143967-ACCC-4545-80C5-207876084F40}" type="pres">
      <dgm:prSet presAssocID="{CACDABFB-042F-4758-B4C6-32C7BFA0329E}" presName="vertSpace4" presStyleLbl="node1" presStyleIdx="2" presStyleCnt="5"/>
      <dgm:spPr/>
    </dgm:pt>
    <dgm:pt modelId="{9B45FB89-9638-49CD-9E18-667219B066AE}" type="pres">
      <dgm:prSet presAssocID="{CACDABFB-042F-4758-B4C6-32C7BFA0329E}" presName="circle4" presStyleLbl="node1" presStyleIdx="3" presStyleCnt="5"/>
      <dgm:spPr/>
    </dgm:pt>
    <dgm:pt modelId="{C0DFD94C-D2D0-4FD0-ABAF-6FAC6BED5208}" type="pres">
      <dgm:prSet presAssocID="{CACDABFB-042F-4758-B4C6-32C7BFA0329E}" presName="rect4" presStyleLbl="alignAcc1" presStyleIdx="3" presStyleCnt="5"/>
      <dgm:spPr/>
      <dgm:t>
        <a:bodyPr/>
        <a:lstStyle/>
        <a:p>
          <a:endParaRPr lang="en-US"/>
        </a:p>
      </dgm:t>
    </dgm:pt>
    <dgm:pt modelId="{D33E0232-0C59-4BDC-9C37-58AFD916A25B}" type="pres">
      <dgm:prSet presAssocID="{2A5DDE81-8E48-432E-8D97-AAE28A272B32}" presName="vertSpace5" presStyleLbl="node1" presStyleIdx="3" presStyleCnt="5"/>
      <dgm:spPr/>
    </dgm:pt>
    <dgm:pt modelId="{7996F327-23A8-45F8-AEE9-536E20547EB4}" type="pres">
      <dgm:prSet presAssocID="{2A5DDE81-8E48-432E-8D97-AAE28A272B32}" presName="circle5" presStyleLbl="node1" presStyleIdx="4" presStyleCnt="5"/>
      <dgm:spPr/>
    </dgm:pt>
    <dgm:pt modelId="{3F161EC7-E93A-415A-9BA3-CAE4CBC68273}" type="pres">
      <dgm:prSet presAssocID="{2A5DDE81-8E48-432E-8D97-AAE28A272B32}" presName="rect5" presStyleLbl="alignAcc1" presStyleIdx="4" presStyleCnt="5"/>
      <dgm:spPr/>
      <dgm:t>
        <a:bodyPr/>
        <a:lstStyle/>
        <a:p>
          <a:endParaRPr lang="en-US"/>
        </a:p>
      </dgm:t>
    </dgm:pt>
    <dgm:pt modelId="{8724F327-6861-424A-A678-573ADDADDF08}" type="pres">
      <dgm:prSet presAssocID="{0BB06A3A-49B5-427F-BB11-B74989325221}" presName="rect1ParTxNoCh" presStyleLbl="alignAcc1" presStyleIdx="4" presStyleCnt="5">
        <dgm:presLayoutVars>
          <dgm:chMax val="1"/>
          <dgm:bulletEnabled val="1"/>
        </dgm:presLayoutVars>
      </dgm:prSet>
      <dgm:spPr/>
      <dgm:t>
        <a:bodyPr/>
        <a:lstStyle/>
        <a:p>
          <a:endParaRPr lang="en-US"/>
        </a:p>
      </dgm:t>
    </dgm:pt>
    <dgm:pt modelId="{D6C0AD64-B64D-4142-B32F-24C74FAE3E38}" type="pres">
      <dgm:prSet presAssocID="{FBB4BB69-4880-4201-AC25-9E6F31E5F2CF}" presName="rect2ParTxNoCh" presStyleLbl="alignAcc1" presStyleIdx="4" presStyleCnt="5">
        <dgm:presLayoutVars>
          <dgm:chMax val="1"/>
          <dgm:bulletEnabled val="1"/>
        </dgm:presLayoutVars>
      </dgm:prSet>
      <dgm:spPr/>
      <dgm:t>
        <a:bodyPr/>
        <a:lstStyle/>
        <a:p>
          <a:endParaRPr lang="en-US"/>
        </a:p>
      </dgm:t>
    </dgm:pt>
    <dgm:pt modelId="{EC42588C-1B83-4280-B1DB-6FF9EDC04E24}" type="pres">
      <dgm:prSet presAssocID="{60FDCADF-0C66-4AC4-A3F2-5EE3DDEEAD67}" presName="rect3ParTxNoCh" presStyleLbl="alignAcc1" presStyleIdx="4" presStyleCnt="5">
        <dgm:presLayoutVars>
          <dgm:chMax val="1"/>
          <dgm:bulletEnabled val="1"/>
        </dgm:presLayoutVars>
      </dgm:prSet>
      <dgm:spPr/>
      <dgm:t>
        <a:bodyPr/>
        <a:lstStyle/>
        <a:p>
          <a:endParaRPr lang="en-US"/>
        </a:p>
      </dgm:t>
    </dgm:pt>
    <dgm:pt modelId="{988CEEFF-C9F3-4F68-B9BC-02CB65D38127}" type="pres">
      <dgm:prSet presAssocID="{CACDABFB-042F-4758-B4C6-32C7BFA0329E}" presName="rect4ParTxNoCh" presStyleLbl="alignAcc1" presStyleIdx="4" presStyleCnt="5">
        <dgm:presLayoutVars>
          <dgm:chMax val="1"/>
          <dgm:bulletEnabled val="1"/>
        </dgm:presLayoutVars>
      </dgm:prSet>
      <dgm:spPr/>
      <dgm:t>
        <a:bodyPr/>
        <a:lstStyle/>
        <a:p>
          <a:endParaRPr lang="en-US"/>
        </a:p>
      </dgm:t>
    </dgm:pt>
    <dgm:pt modelId="{CE9F9172-2E71-41F2-B098-0B4608394B02}" type="pres">
      <dgm:prSet presAssocID="{2A5DDE81-8E48-432E-8D97-AAE28A272B32}" presName="rect5ParTxNoCh" presStyleLbl="alignAcc1" presStyleIdx="4" presStyleCnt="5">
        <dgm:presLayoutVars>
          <dgm:chMax val="1"/>
          <dgm:bulletEnabled val="1"/>
        </dgm:presLayoutVars>
      </dgm:prSet>
      <dgm:spPr/>
      <dgm:t>
        <a:bodyPr/>
        <a:lstStyle/>
        <a:p>
          <a:endParaRPr lang="en-US"/>
        </a:p>
      </dgm:t>
    </dgm:pt>
  </dgm:ptLst>
  <dgm:cxnLst>
    <dgm:cxn modelId="{A3DD46B5-9C36-44F1-AEEB-F9EFF558731F}" type="presOf" srcId="{FBB4BB69-4880-4201-AC25-9E6F31E5F2CF}" destId="{D6C0AD64-B64D-4142-B32F-24C74FAE3E38}" srcOrd="1" destOrd="0" presId="urn:microsoft.com/office/officeart/2005/8/layout/target3"/>
    <dgm:cxn modelId="{9591071F-7C30-40E2-8EEB-098ED9C6F3F3}" type="presOf" srcId="{0BB06A3A-49B5-427F-BB11-B74989325221}" destId="{E310A102-6E75-4637-864B-0499DF7F988C}" srcOrd="0" destOrd="0" presId="urn:microsoft.com/office/officeart/2005/8/layout/target3"/>
    <dgm:cxn modelId="{36B363E4-293E-4FD7-A295-785D2D1E5CD0}" type="presOf" srcId="{CACDABFB-042F-4758-B4C6-32C7BFA0329E}" destId="{988CEEFF-C9F3-4F68-B9BC-02CB65D38127}" srcOrd="1" destOrd="0" presId="urn:microsoft.com/office/officeart/2005/8/layout/target3"/>
    <dgm:cxn modelId="{27BC26DF-8D43-4480-9FAE-E0441CDF9DA8}" type="presOf" srcId="{60FDCADF-0C66-4AC4-A3F2-5EE3DDEEAD67}" destId="{EC42588C-1B83-4280-B1DB-6FF9EDC04E24}" srcOrd="1" destOrd="0" presId="urn:microsoft.com/office/officeart/2005/8/layout/target3"/>
    <dgm:cxn modelId="{60BA51E7-12D1-4F70-9750-2A7E7010BDD0}" type="presOf" srcId="{2A5DDE81-8E48-432E-8D97-AAE28A272B32}" destId="{CE9F9172-2E71-41F2-B098-0B4608394B02}" srcOrd="1" destOrd="0" presId="urn:microsoft.com/office/officeart/2005/8/layout/target3"/>
    <dgm:cxn modelId="{6B546629-82EC-446D-83FE-F220C19015F9}" srcId="{C5A9A7D5-D461-4E01-8CCB-0073E6F31C64}" destId="{FBB4BB69-4880-4201-AC25-9E6F31E5F2CF}" srcOrd="1" destOrd="0" parTransId="{BDBF59F6-C123-46B6-8BB2-BDC9287EADAD}" sibTransId="{7CB7CEE9-B073-479D-8F25-980277BCEBC2}"/>
    <dgm:cxn modelId="{56F97223-D300-40D9-8219-1A8E354DEE61}" type="presOf" srcId="{60FDCADF-0C66-4AC4-A3F2-5EE3DDEEAD67}" destId="{182FBC66-842F-460D-BCF6-B41DA923A757}" srcOrd="0" destOrd="0" presId="urn:microsoft.com/office/officeart/2005/8/layout/target3"/>
    <dgm:cxn modelId="{FB0ECAD7-3F53-4E15-8137-1AE6B7FAC8E9}" type="presOf" srcId="{FBB4BB69-4880-4201-AC25-9E6F31E5F2CF}" destId="{399B6637-C806-4D59-BD7F-D3734D7B9EFC}" srcOrd="0" destOrd="0" presId="urn:microsoft.com/office/officeart/2005/8/layout/target3"/>
    <dgm:cxn modelId="{B68AF4E2-45E9-45A8-BCE5-50760748B074}" srcId="{C5A9A7D5-D461-4E01-8CCB-0073E6F31C64}" destId="{60FDCADF-0C66-4AC4-A3F2-5EE3DDEEAD67}" srcOrd="2" destOrd="0" parTransId="{6A310E6C-BB56-44F8-BC8A-D883A49ABCFF}" sibTransId="{8FE529C2-7062-4296-A210-71BA87CFD4D7}"/>
    <dgm:cxn modelId="{BDB6DD31-B4D1-4B85-A6E9-47AD52DF81A6}" srcId="{C5A9A7D5-D461-4E01-8CCB-0073E6F31C64}" destId="{0BB06A3A-49B5-427F-BB11-B74989325221}" srcOrd="0" destOrd="0" parTransId="{007BD6D9-F0C4-40BB-BDBD-DF90F1517210}" sibTransId="{7E3A7F42-74BF-44B7-89D7-15017D814942}"/>
    <dgm:cxn modelId="{F840C643-335F-483A-A82A-F1102E839FAB}" type="presOf" srcId="{0BB06A3A-49B5-427F-BB11-B74989325221}" destId="{8724F327-6861-424A-A678-573ADDADDF08}" srcOrd="1" destOrd="0" presId="urn:microsoft.com/office/officeart/2005/8/layout/target3"/>
    <dgm:cxn modelId="{B83106CE-910D-4EF4-B21C-91BAFC643B16}" type="presOf" srcId="{2A5DDE81-8E48-432E-8D97-AAE28A272B32}" destId="{3F161EC7-E93A-415A-9BA3-CAE4CBC68273}" srcOrd="0" destOrd="0" presId="urn:microsoft.com/office/officeart/2005/8/layout/target3"/>
    <dgm:cxn modelId="{A4D2C7A7-7053-426E-BE55-548030C80B88}" srcId="{C5A9A7D5-D461-4E01-8CCB-0073E6F31C64}" destId="{2A5DDE81-8E48-432E-8D97-AAE28A272B32}" srcOrd="4" destOrd="0" parTransId="{A85B9472-E15C-44D3-AC02-B28B4C404555}" sibTransId="{622034D0-8A04-4FA1-A97F-2EE1001A585E}"/>
    <dgm:cxn modelId="{397D6154-236E-43F6-93F7-D5A4F1048E94}" type="presOf" srcId="{C5A9A7D5-D461-4E01-8CCB-0073E6F31C64}" destId="{196ABC5C-59E7-4851-942B-BB1CEBA03B9B}" srcOrd="0" destOrd="0" presId="urn:microsoft.com/office/officeart/2005/8/layout/target3"/>
    <dgm:cxn modelId="{CD28F5E3-2AC8-41F1-A94F-215C56264795}" srcId="{C5A9A7D5-D461-4E01-8CCB-0073E6F31C64}" destId="{CACDABFB-042F-4758-B4C6-32C7BFA0329E}" srcOrd="3" destOrd="0" parTransId="{56C70625-073E-4992-8341-9FA206A9B41F}" sibTransId="{D7A5EA57-06F4-48FF-9C79-4D48A37E3995}"/>
    <dgm:cxn modelId="{F7285D34-7999-4A72-A382-BB77295C2707}" type="presOf" srcId="{CACDABFB-042F-4758-B4C6-32C7BFA0329E}" destId="{C0DFD94C-D2D0-4FD0-ABAF-6FAC6BED5208}" srcOrd="0" destOrd="0" presId="urn:microsoft.com/office/officeart/2005/8/layout/target3"/>
    <dgm:cxn modelId="{B330E8DF-F57C-4B55-A1AD-E3D7041352E7}" type="presParOf" srcId="{196ABC5C-59E7-4851-942B-BB1CEBA03B9B}" destId="{BAC00EF5-F9DE-47C3-89CC-1750FFDF4E4F}" srcOrd="0" destOrd="0" presId="urn:microsoft.com/office/officeart/2005/8/layout/target3"/>
    <dgm:cxn modelId="{8BA2D312-F228-4D54-9436-72D76F61CB1D}" type="presParOf" srcId="{196ABC5C-59E7-4851-942B-BB1CEBA03B9B}" destId="{36F75970-1648-4B2E-A547-B488888484FC}" srcOrd="1" destOrd="0" presId="urn:microsoft.com/office/officeart/2005/8/layout/target3"/>
    <dgm:cxn modelId="{17EB8758-70B9-4BA0-B91B-96BA499C123A}" type="presParOf" srcId="{196ABC5C-59E7-4851-942B-BB1CEBA03B9B}" destId="{E310A102-6E75-4637-864B-0499DF7F988C}" srcOrd="2" destOrd="0" presId="urn:microsoft.com/office/officeart/2005/8/layout/target3"/>
    <dgm:cxn modelId="{82FE2ECA-6199-4304-AFA8-0DD9244AF9AB}" type="presParOf" srcId="{196ABC5C-59E7-4851-942B-BB1CEBA03B9B}" destId="{171B4856-F4DC-42D8-930C-8F77CD2B2FDE}" srcOrd="3" destOrd="0" presId="urn:microsoft.com/office/officeart/2005/8/layout/target3"/>
    <dgm:cxn modelId="{7038CC9A-4E97-4484-A474-81330714A121}" type="presParOf" srcId="{196ABC5C-59E7-4851-942B-BB1CEBA03B9B}" destId="{4B5F1241-4141-4E2D-A1E4-30F5072518C2}" srcOrd="4" destOrd="0" presId="urn:microsoft.com/office/officeart/2005/8/layout/target3"/>
    <dgm:cxn modelId="{F235BBE1-B6B8-4AA3-A3D5-20FF85877F76}" type="presParOf" srcId="{196ABC5C-59E7-4851-942B-BB1CEBA03B9B}" destId="{399B6637-C806-4D59-BD7F-D3734D7B9EFC}" srcOrd="5" destOrd="0" presId="urn:microsoft.com/office/officeart/2005/8/layout/target3"/>
    <dgm:cxn modelId="{18388B4A-6C7F-48B0-8D8B-EFEA95DDCF84}" type="presParOf" srcId="{196ABC5C-59E7-4851-942B-BB1CEBA03B9B}" destId="{7BCBE6AB-4220-49A9-9C76-DD6008948B15}" srcOrd="6" destOrd="0" presId="urn:microsoft.com/office/officeart/2005/8/layout/target3"/>
    <dgm:cxn modelId="{C3C22D8F-7996-4306-A74B-40CCF8D72020}" type="presParOf" srcId="{196ABC5C-59E7-4851-942B-BB1CEBA03B9B}" destId="{0DE05E3D-0924-4AC5-9D45-A78AF8FE5B90}" srcOrd="7" destOrd="0" presId="urn:microsoft.com/office/officeart/2005/8/layout/target3"/>
    <dgm:cxn modelId="{DEA2F696-87BB-4168-BC92-7EA4EFDA5359}" type="presParOf" srcId="{196ABC5C-59E7-4851-942B-BB1CEBA03B9B}" destId="{182FBC66-842F-460D-BCF6-B41DA923A757}" srcOrd="8" destOrd="0" presId="urn:microsoft.com/office/officeart/2005/8/layout/target3"/>
    <dgm:cxn modelId="{ED82C9F0-2E85-4848-97BB-45D8B3631862}" type="presParOf" srcId="{196ABC5C-59E7-4851-942B-BB1CEBA03B9B}" destId="{CC143967-ACCC-4545-80C5-207876084F40}" srcOrd="9" destOrd="0" presId="urn:microsoft.com/office/officeart/2005/8/layout/target3"/>
    <dgm:cxn modelId="{6E26DB20-9C6F-431F-A774-C83A617F4D9D}" type="presParOf" srcId="{196ABC5C-59E7-4851-942B-BB1CEBA03B9B}" destId="{9B45FB89-9638-49CD-9E18-667219B066AE}" srcOrd="10" destOrd="0" presId="urn:microsoft.com/office/officeart/2005/8/layout/target3"/>
    <dgm:cxn modelId="{33BA2A06-A67F-4342-8009-0A268436F169}" type="presParOf" srcId="{196ABC5C-59E7-4851-942B-BB1CEBA03B9B}" destId="{C0DFD94C-D2D0-4FD0-ABAF-6FAC6BED5208}" srcOrd="11" destOrd="0" presId="urn:microsoft.com/office/officeart/2005/8/layout/target3"/>
    <dgm:cxn modelId="{61F2D025-05CC-4F4B-87D1-FCD456F21F00}" type="presParOf" srcId="{196ABC5C-59E7-4851-942B-BB1CEBA03B9B}" destId="{D33E0232-0C59-4BDC-9C37-58AFD916A25B}" srcOrd="12" destOrd="0" presId="urn:microsoft.com/office/officeart/2005/8/layout/target3"/>
    <dgm:cxn modelId="{B2F7AD41-9C0D-4AF2-880E-02C7A4C63471}" type="presParOf" srcId="{196ABC5C-59E7-4851-942B-BB1CEBA03B9B}" destId="{7996F327-23A8-45F8-AEE9-536E20547EB4}" srcOrd="13" destOrd="0" presId="urn:microsoft.com/office/officeart/2005/8/layout/target3"/>
    <dgm:cxn modelId="{99202CD7-5022-46EC-8977-AE43E4F67A04}" type="presParOf" srcId="{196ABC5C-59E7-4851-942B-BB1CEBA03B9B}" destId="{3F161EC7-E93A-415A-9BA3-CAE4CBC68273}" srcOrd="14" destOrd="0" presId="urn:microsoft.com/office/officeart/2005/8/layout/target3"/>
    <dgm:cxn modelId="{FF2A1BCF-3C47-4D57-852B-58EFB003EC30}" type="presParOf" srcId="{196ABC5C-59E7-4851-942B-BB1CEBA03B9B}" destId="{8724F327-6861-424A-A678-573ADDADDF08}" srcOrd="15" destOrd="0" presId="urn:microsoft.com/office/officeart/2005/8/layout/target3"/>
    <dgm:cxn modelId="{8BA78C3F-478A-474C-A00D-8B1DDE86D894}" type="presParOf" srcId="{196ABC5C-59E7-4851-942B-BB1CEBA03B9B}" destId="{D6C0AD64-B64D-4142-B32F-24C74FAE3E38}" srcOrd="16" destOrd="0" presId="urn:microsoft.com/office/officeart/2005/8/layout/target3"/>
    <dgm:cxn modelId="{5BEB0F91-6FA4-4893-93C4-1D3A5E668D44}" type="presParOf" srcId="{196ABC5C-59E7-4851-942B-BB1CEBA03B9B}" destId="{EC42588C-1B83-4280-B1DB-6FF9EDC04E24}" srcOrd="17" destOrd="0" presId="urn:microsoft.com/office/officeart/2005/8/layout/target3"/>
    <dgm:cxn modelId="{98CB2226-3A89-43EF-905B-9F63802A4D68}" type="presParOf" srcId="{196ABC5C-59E7-4851-942B-BB1CEBA03B9B}" destId="{988CEEFF-C9F3-4F68-B9BC-02CB65D38127}" srcOrd="18" destOrd="0" presId="urn:microsoft.com/office/officeart/2005/8/layout/target3"/>
    <dgm:cxn modelId="{134857A8-8AB2-4775-A0C8-A5A7BED158B3}" type="presParOf" srcId="{196ABC5C-59E7-4851-942B-BB1CEBA03B9B}" destId="{CE9F9172-2E71-41F2-B098-0B4608394B02}" srcOrd="19"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C00EF5-F9DE-47C3-89CC-1750FFDF4E4F}">
      <dsp:nvSpPr>
        <dsp:cNvPr id="0" name=""/>
        <dsp:cNvSpPr/>
      </dsp:nvSpPr>
      <dsp:spPr>
        <a:xfrm>
          <a:off x="0" y="0"/>
          <a:ext cx="4572000" cy="4572000"/>
        </a:xfrm>
        <a:prstGeom prst="pie">
          <a:avLst>
            <a:gd name="adj1" fmla="val 5400000"/>
            <a:gd name="adj2" fmla="val 1620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0A102-6E75-4637-864B-0499DF7F988C}">
      <dsp:nvSpPr>
        <dsp:cNvPr id="0" name=""/>
        <dsp:cNvSpPr/>
      </dsp:nvSpPr>
      <dsp:spPr>
        <a:xfrm>
          <a:off x="2286000" y="0"/>
          <a:ext cx="5486400" cy="4572000"/>
        </a:xfrm>
        <a:prstGeom prst="rect">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Novelty</a:t>
          </a:r>
          <a:endParaRPr lang="en-US" sz="3300" kern="1200" dirty="0"/>
        </a:p>
      </dsp:txBody>
      <dsp:txXfrm>
        <a:off x="2286000" y="0"/>
        <a:ext cx="5486400" cy="731519"/>
      </dsp:txXfrm>
    </dsp:sp>
    <dsp:sp modelId="{4B5F1241-4141-4E2D-A1E4-30F5072518C2}">
      <dsp:nvSpPr>
        <dsp:cNvPr id="0" name=""/>
        <dsp:cNvSpPr/>
      </dsp:nvSpPr>
      <dsp:spPr>
        <a:xfrm>
          <a:off x="480059" y="731520"/>
          <a:ext cx="3611880" cy="3611880"/>
        </a:xfrm>
        <a:prstGeom prst="pie">
          <a:avLst>
            <a:gd name="adj1" fmla="val 5400000"/>
            <a:gd name="adj2" fmla="val 1620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9B6637-C806-4D59-BD7F-D3734D7B9EFC}">
      <dsp:nvSpPr>
        <dsp:cNvPr id="0" name=""/>
        <dsp:cNvSpPr/>
      </dsp:nvSpPr>
      <dsp:spPr>
        <a:xfrm>
          <a:off x="2286000" y="731520"/>
          <a:ext cx="5486400" cy="3611880"/>
        </a:xfrm>
        <a:prstGeom prst="rect">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“Non-Art”</a:t>
          </a:r>
          <a:endParaRPr lang="en-US" sz="3300" kern="1200" dirty="0"/>
        </a:p>
      </dsp:txBody>
      <dsp:txXfrm>
        <a:off x="2286000" y="731520"/>
        <a:ext cx="5486400" cy="731520"/>
      </dsp:txXfrm>
    </dsp:sp>
    <dsp:sp modelId="{0DE05E3D-0924-4AC5-9D45-A78AF8FE5B90}">
      <dsp:nvSpPr>
        <dsp:cNvPr id="0" name=""/>
        <dsp:cNvSpPr/>
      </dsp:nvSpPr>
      <dsp:spPr>
        <a:xfrm>
          <a:off x="960120" y="1463040"/>
          <a:ext cx="2651760" cy="2651760"/>
        </a:xfrm>
        <a:prstGeom prst="pie">
          <a:avLst>
            <a:gd name="adj1" fmla="val 5400000"/>
            <a:gd name="adj2" fmla="val 1620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FBC66-842F-460D-BCF6-B41DA923A757}">
      <dsp:nvSpPr>
        <dsp:cNvPr id="0" name=""/>
        <dsp:cNvSpPr/>
      </dsp:nvSpPr>
      <dsp:spPr>
        <a:xfrm>
          <a:off x="2286000" y="1463040"/>
          <a:ext cx="5486400" cy="2651760"/>
        </a:xfrm>
        <a:prstGeom prst="rect">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Design vs. Beauty</a:t>
          </a:r>
          <a:endParaRPr lang="en-US" sz="3300" kern="1200" dirty="0"/>
        </a:p>
      </dsp:txBody>
      <dsp:txXfrm>
        <a:off x="2286000" y="1463040"/>
        <a:ext cx="5486400" cy="731520"/>
      </dsp:txXfrm>
    </dsp:sp>
    <dsp:sp modelId="{9B45FB89-9638-49CD-9E18-667219B066AE}">
      <dsp:nvSpPr>
        <dsp:cNvPr id="0" name=""/>
        <dsp:cNvSpPr/>
      </dsp:nvSpPr>
      <dsp:spPr>
        <a:xfrm>
          <a:off x="1440179" y="2194560"/>
          <a:ext cx="1691640" cy="1691640"/>
        </a:xfrm>
        <a:prstGeom prst="pie">
          <a:avLst>
            <a:gd name="adj1" fmla="val 5400000"/>
            <a:gd name="adj2" fmla="val 1620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FD94C-D2D0-4FD0-ABAF-6FAC6BED5208}">
      <dsp:nvSpPr>
        <dsp:cNvPr id="0" name=""/>
        <dsp:cNvSpPr/>
      </dsp:nvSpPr>
      <dsp:spPr>
        <a:xfrm>
          <a:off x="2286000" y="2194560"/>
          <a:ext cx="5486400" cy="1691640"/>
        </a:xfrm>
        <a:prstGeom prst="rect">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Imagination Focus</a:t>
          </a:r>
          <a:endParaRPr lang="en-US" sz="3300" kern="1200" dirty="0"/>
        </a:p>
      </dsp:txBody>
      <dsp:txXfrm>
        <a:off x="2286000" y="2194560"/>
        <a:ext cx="5486400" cy="731520"/>
      </dsp:txXfrm>
    </dsp:sp>
    <dsp:sp modelId="{7996F327-23A8-45F8-AEE9-536E20547EB4}">
      <dsp:nvSpPr>
        <dsp:cNvPr id="0" name=""/>
        <dsp:cNvSpPr/>
      </dsp:nvSpPr>
      <dsp:spPr>
        <a:xfrm>
          <a:off x="1920240" y="2926080"/>
          <a:ext cx="731520" cy="731520"/>
        </a:xfrm>
        <a:prstGeom prst="pie">
          <a:avLst>
            <a:gd name="adj1" fmla="val 5400000"/>
            <a:gd name="adj2" fmla="val 1620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161EC7-E93A-415A-9BA3-CAE4CBC68273}">
      <dsp:nvSpPr>
        <dsp:cNvPr id="0" name=""/>
        <dsp:cNvSpPr/>
      </dsp:nvSpPr>
      <dsp:spPr>
        <a:xfrm>
          <a:off x="2286000" y="2926080"/>
          <a:ext cx="5486400" cy="731520"/>
        </a:xfrm>
        <a:prstGeom prst="rect">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endParaRPr lang="en-US" sz="3300" kern="1200" dirty="0"/>
        </a:p>
      </dsp:txBody>
      <dsp:txXfrm>
        <a:off x="2286000" y="2926080"/>
        <a:ext cx="5486400" cy="73151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020799-FB03-4D11-9F79-5512ABD54EB5}" type="datetimeFigureOut">
              <a:rPr lang="en-US" smtClean="0"/>
              <a:pPr/>
              <a:t>3/30/2014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583D9B-DD23-4295-834D-FA0C8FF75F8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583D9B-DD23-4295-834D-FA0C8FF75F82}"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E95DB162-AD3B-4B67-B9D1-75BEC66DDF86}" type="datetimeFigureOut">
              <a:rPr lang="en-US" smtClean="0"/>
              <a:pPr/>
              <a:t>3/30/2014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C8636B7-424C-41B8-BA28-35DB6AC27CA9}"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5DB162-AD3B-4B67-B9D1-75BEC66DDF86}" type="datetimeFigureOut">
              <a:rPr lang="en-US" smtClean="0"/>
              <a:pPr/>
              <a:t>3/30/2014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8636B7-424C-41B8-BA28-35DB6AC27C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5DB162-AD3B-4B67-B9D1-75BEC66DDF86}" type="datetimeFigureOut">
              <a:rPr lang="en-US" smtClean="0"/>
              <a:pPr/>
              <a:t>3/30/2014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8636B7-424C-41B8-BA28-35DB6AC27C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5DB162-AD3B-4B67-B9D1-75BEC66DDF86}" type="datetimeFigureOut">
              <a:rPr lang="en-US" smtClean="0"/>
              <a:pPr/>
              <a:t>3/30/2014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8636B7-424C-41B8-BA28-35DB6AC27C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95DB162-AD3B-4B67-B9D1-75BEC66DDF86}" type="datetimeFigureOut">
              <a:rPr lang="en-US" smtClean="0"/>
              <a:pPr/>
              <a:t>3/30/2014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8636B7-424C-41B8-BA28-35DB6AC27CA9}"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95DB162-AD3B-4B67-B9D1-75BEC66DDF86}" type="datetimeFigureOut">
              <a:rPr lang="en-US" smtClean="0"/>
              <a:pPr/>
              <a:t>3/30/2014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C8636B7-424C-41B8-BA28-35DB6AC27C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95DB162-AD3B-4B67-B9D1-75BEC66DDF86}" type="datetimeFigureOut">
              <a:rPr lang="en-US" smtClean="0"/>
              <a:pPr/>
              <a:t>3/30/2014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C8636B7-424C-41B8-BA28-35DB6AC27CA9}"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95DB162-AD3B-4B67-B9D1-75BEC66DDF86}" type="datetimeFigureOut">
              <a:rPr lang="en-US" smtClean="0"/>
              <a:pPr/>
              <a:t>3/30/2014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C8636B7-424C-41B8-BA28-35DB6AC27C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95DB162-AD3B-4B67-B9D1-75BEC66DDF86}" type="datetimeFigureOut">
              <a:rPr lang="en-US" smtClean="0"/>
              <a:pPr/>
              <a:t>3/30/2014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C8636B7-424C-41B8-BA28-35DB6AC27C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95DB162-AD3B-4B67-B9D1-75BEC66DDF86}" type="datetimeFigureOut">
              <a:rPr lang="en-US" smtClean="0"/>
              <a:pPr/>
              <a:t>3/30/2014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C8636B7-424C-41B8-BA28-35DB6AC27C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E95DB162-AD3B-4B67-B9D1-75BEC66DDF86}" type="datetimeFigureOut">
              <a:rPr lang="en-US" smtClean="0"/>
              <a:pPr/>
              <a:t>3/30/2014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C8636B7-424C-41B8-BA28-35DB6AC27C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95DB162-AD3B-4B67-B9D1-75BEC66DDF86}" type="datetimeFigureOut">
              <a:rPr lang="en-US" smtClean="0"/>
              <a:pPr/>
              <a:t>3/30/2014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C8636B7-424C-41B8-BA28-35DB6AC27CA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6OKpr.jpg"/>
          <p:cNvPicPr>
            <a:picLocks noChangeAspect="1"/>
          </p:cNvPicPr>
          <p:nvPr/>
        </p:nvPicPr>
        <p:blipFill>
          <a:blip r:embed="rId2" cstate="print">
            <a:duotone>
              <a:prstClr val="black"/>
              <a:schemeClr val="tx2">
                <a:tint val="45000"/>
                <a:satMod val="400000"/>
              </a:schemeClr>
            </a:duotone>
          </a:blip>
          <a:srcRect t="12222" b="32222"/>
          <a:stretch>
            <a:fillRect/>
          </a:stretch>
        </p:blipFill>
        <p:spPr>
          <a:xfrm>
            <a:off x="2057400" y="152400"/>
            <a:ext cx="5303520" cy="4419600"/>
          </a:xfrm>
          <a:prstGeom prst="rect">
            <a:avLst/>
          </a:prstGeom>
        </p:spPr>
      </p:pic>
      <p:sp>
        <p:nvSpPr>
          <p:cNvPr id="3" name="Subtitle 2"/>
          <p:cNvSpPr>
            <a:spLocks noGrp="1"/>
          </p:cNvSpPr>
          <p:nvPr>
            <p:ph type="subTitle" idx="1"/>
          </p:nvPr>
        </p:nvSpPr>
        <p:spPr>
          <a:xfrm>
            <a:off x="4191000" y="4038600"/>
            <a:ext cx="7772400" cy="1828800"/>
          </a:xfrm>
        </p:spPr>
        <p:txBody>
          <a:bodyPr/>
          <a:lstStyle/>
          <a:p>
            <a:r>
              <a:rPr lang="en-US" dirty="0" smtClean="0"/>
              <a:t>How I grabbed the “Non-Artistic” students</a:t>
            </a:r>
          </a:p>
          <a:p>
            <a:r>
              <a:rPr lang="en-US" dirty="0" smtClean="0"/>
              <a:t>NAEA 2014, Greg Lawrence</a:t>
            </a:r>
            <a:endParaRPr lang="en-US" dirty="0"/>
          </a:p>
        </p:txBody>
      </p:sp>
      <p:sp>
        <p:nvSpPr>
          <p:cNvPr id="5" name="TextBox 4"/>
          <p:cNvSpPr txBox="1"/>
          <p:nvPr/>
        </p:nvSpPr>
        <p:spPr>
          <a:xfrm>
            <a:off x="457200" y="4572000"/>
            <a:ext cx="8534400" cy="646331"/>
          </a:xfrm>
          <a:prstGeom prst="rect">
            <a:avLst/>
          </a:prstGeom>
          <a:noFill/>
        </p:spPr>
        <p:txBody>
          <a:bodyPr wrap="square" rtlCol="0">
            <a:spAutoFit/>
          </a:bodyPr>
          <a:lstStyle/>
          <a:p>
            <a:r>
              <a:rPr lang="en-US" sz="3600" dirty="0" smtClean="0">
                <a:latin typeface="Century" pitchFamily="18" charset="0"/>
              </a:rPr>
              <a:t>Frank Gehry and the Trash Building:</a:t>
            </a:r>
            <a:endParaRPr lang="en-US" sz="3600" dirty="0">
              <a:latin typeface="Century"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1"/>
            <a:ext cx="8534400" cy="1323439"/>
          </a:xfrm>
          <a:prstGeom prst="rect">
            <a:avLst/>
          </a:prstGeom>
          <a:noFill/>
        </p:spPr>
        <p:txBody>
          <a:bodyPr wrap="square" rtlCol="0">
            <a:spAutoFit/>
          </a:bodyPr>
          <a:lstStyle/>
          <a:p>
            <a:r>
              <a:rPr lang="en-US" sz="4000" dirty="0" smtClean="0">
                <a:latin typeface="Century" pitchFamily="18" charset="0"/>
              </a:rPr>
              <a:t>Lesson Zero:</a:t>
            </a:r>
          </a:p>
          <a:p>
            <a:pPr algn="r"/>
            <a:r>
              <a:rPr lang="en-US" sz="4000" dirty="0" smtClean="0">
                <a:latin typeface="Century" pitchFamily="18" charset="0"/>
              </a:rPr>
              <a:t> Material Collection and Analysis</a:t>
            </a:r>
            <a:endParaRPr lang="en-US" sz="4000" dirty="0">
              <a:latin typeface="Century" pitchFamily="18" charset="0"/>
            </a:endParaRPr>
          </a:p>
        </p:txBody>
      </p:sp>
      <p:sp>
        <p:nvSpPr>
          <p:cNvPr id="6" name="Subtitle 2"/>
          <p:cNvSpPr txBox="1">
            <a:spLocks/>
          </p:cNvSpPr>
          <p:nvPr/>
        </p:nvSpPr>
        <p:spPr>
          <a:xfrm>
            <a:off x="457200" y="1752600"/>
            <a:ext cx="8534400" cy="4572000"/>
          </a:xfrm>
          <a:prstGeom prst="rect">
            <a:avLst/>
          </a:prstGeom>
        </p:spPr>
        <p:txBody>
          <a:bodyPr vert="horz" lIns="100584" tIns="45720" anchor="b">
            <a:normAutofit/>
          </a:bodyPr>
          <a:lstStyle/>
          <a:p>
            <a:endParaRPr lang="en-US" dirty="0"/>
          </a:p>
        </p:txBody>
      </p:sp>
      <p:pic>
        <p:nvPicPr>
          <p:cNvPr id="7" name="Picture 6" descr="looking-at-paper-trash.jpg"/>
          <p:cNvPicPr>
            <a:picLocks noChangeAspect="1"/>
          </p:cNvPicPr>
          <p:nvPr/>
        </p:nvPicPr>
        <p:blipFill>
          <a:blip r:embed="rId2" cstate="print"/>
          <a:stretch>
            <a:fillRect/>
          </a:stretch>
        </p:blipFill>
        <p:spPr>
          <a:xfrm>
            <a:off x="914400" y="1600200"/>
            <a:ext cx="7675084" cy="50962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augural_recipe04.jpg"/>
          <p:cNvPicPr>
            <a:picLocks noChangeAspect="1"/>
          </p:cNvPicPr>
          <p:nvPr/>
        </p:nvPicPr>
        <p:blipFill>
          <a:blip r:embed="rId2" cstate="print"/>
          <a:stretch>
            <a:fillRect/>
          </a:stretch>
        </p:blipFill>
        <p:spPr>
          <a:xfrm>
            <a:off x="6400800" y="3842104"/>
            <a:ext cx="2057400" cy="2863496"/>
          </a:xfrm>
          <a:prstGeom prst="rect">
            <a:avLst/>
          </a:prstGeom>
        </p:spPr>
      </p:pic>
      <p:sp>
        <p:nvSpPr>
          <p:cNvPr id="5" name="TextBox 4"/>
          <p:cNvSpPr txBox="1"/>
          <p:nvPr/>
        </p:nvSpPr>
        <p:spPr>
          <a:xfrm>
            <a:off x="457200" y="152401"/>
            <a:ext cx="8534400" cy="1323439"/>
          </a:xfrm>
          <a:prstGeom prst="rect">
            <a:avLst/>
          </a:prstGeom>
          <a:noFill/>
        </p:spPr>
        <p:txBody>
          <a:bodyPr wrap="square" rtlCol="0">
            <a:spAutoFit/>
          </a:bodyPr>
          <a:lstStyle/>
          <a:p>
            <a:r>
              <a:rPr lang="en-US" sz="4000" dirty="0" smtClean="0">
                <a:latin typeface="Century" pitchFamily="18" charset="0"/>
              </a:rPr>
              <a:t>Lesson One:</a:t>
            </a:r>
          </a:p>
          <a:p>
            <a:pPr algn="r"/>
            <a:r>
              <a:rPr lang="en-US" sz="4000" dirty="0" smtClean="0">
                <a:latin typeface="Century" pitchFamily="18" charset="0"/>
              </a:rPr>
              <a:t> Scrap Sketch Book</a:t>
            </a:r>
            <a:endParaRPr lang="en-US" sz="4000" dirty="0">
              <a:latin typeface="Century" pitchFamily="18" charset="0"/>
            </a:endParaRPr>
          </a:p>
        </p:txBody>
      </p:sp>
      <p:sp>
        <p:nvSpPr>
          <p:cNvPr id="6" name="Subtitle 2"/>
          <p:cNvSpPr txBox="1">
            <a:spLocks/>
          </p:cNvSpPr>
          <p:nvPr/>
        </p:nvSpPr>
        <p:spPr>
          <a:xfrm>
            <a:off x="457200" y="1752600"/>
            <a:ext cx="8534400" cy="4572000"/>
          </a:xfrm>
          <a:prstGeom prst="rect">
            <a:avLst/>
          </a:prstGeom>
        </p:spPr>
        <p:txBody>
          <a:bodyPr vert="horz" lIns="100584" tIns="45720" anchor="b">
            <a:normAutofit/>
          </a:bodyPr>
          <a:lstStyle/>
          <a:p>
            <a:endParaRPr lang="en-US" dirty="0"/>
          </a:p>
        </p:txBody>
      </p:sp>
      <p:sp>
        <p:nvSpPr>
          <p:cNvPr id="8" name="TextBox 7"/>
          <p:cNvSpPr txBox="1"/>
          <p:nvPr/>
        </p:nvSpPr>
        <p:spPr>
          <a:xfrm>
            <a:off x="838200" y="1828800"/>
            <a:ext cx="8001000" cy="2246769"/>
          </a:xfrm>
          <a:prstGeom prst="rect">
            <a:avLst/>
          </a:prstGeom>
          <a:noFill/>
        </p:spPr>
        <p:txBody>
          <a:bodyPr wrap="square" rtlCol="0">
            <a:spAutoFit/>
          </a:bodyPr>
          <a:lstStyle/>
          <a:p>
            <a:r>
              <a:rPr lang="en-US" sz="1400" dirty="0" smtClean="0"/>
              <a:t>	There will be a beginner lesson on book binding and the history of making books. We will stick to learning the simpler techniques but show examples of some of the more advanced techniques. </a:t>
            </a:r>
          </a:p>
          <a:p>
            <a:r>
              <a:rPr lang="en-US" sz="1400" dirty="0" smtClean="0"/>
              <a:t>	The class will be tasked with creating their own Sketch Books. Pulling materials from the Trash Bins we have set up, they will be creating books using techniques learned. Typically materials will be pulled from the “Flat” bin but I won’t limit the students if they want to create their book using materials from the other bins.   Pages can be white washed to provide sketching space. </a:t>
            </a:r>
          </a:p>
          <a:p>
            <a:r>
              <a:rPr lang="en-US" sz="1400" dirty="0" smtClean="0"/>
              <a:t>	The sketch books created will be used as a place for notes, sketches, and assignments throughout the unit. A weekly drawing will be assigned as homework in the Sketch Books. The weekly drawing will be a part of the 30 </a:t>
            </a:r>
            <a:r>
              <a:rPr lang="en-US" sz="1400" strike="sngStrike" dirty="0" smtClean="0"/>
              <a:t>day</a:t>
            </a:r>
            <a:r>
              <a:rPr lang="en-US" sz="1400" dirty="0" smtClean="0"/>
              <a:t> week drawing challenge. They will be collected and graded at the end of the semester with individual reviews throughout. </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1"/>
            <a:ext cx="8534400" cy="1323439"/>
          </a:xfrm>
          <a:prstGeom prst="rect">
            <a:avLst/>
          </a:prstGeom>
          <a:noFill/>
        </p:spPr>
        <p:txBody>
          <a:bodyPr wrap="square" rtlCol="0">
            <a:spAutoFit/>
          </a:bodyPr>
          <a:lstStyle/>
          <a:p>
            <a:r>
              <a:rPr lang="en-US" sz="4000" dirty="0" smtClean="0">
                <a:latin typeface="Century" pitchFamily="18" charset="0"/>
              </a:rPr>
              <a:t>Lesson Two:</a:t>
            </a:r>
          </a:p>
          <a:p>
            <a:pPr algn="r"/>
            <a:r>
              <a:rPr lang="en-US" sz="4000" dirty="0" smtClean="0">
                <a:latin typeface="Century" pitchFamily="18" charset="0"/>
              </a:rPr>
              <a:t> </a:t>
            </a:r>
            <a:r>
              <a:rPr lang="en-US" sz="3700" dirty="0" smtClean="0">
                <a:latin typeface="Century" pitchFamily="18" charset="0"/>
              </a:rPr>
              <a:t>Frank Gehry and the Trash Building</a:t>
            </a:r>
            <a:endParaRPr lang="en-US" sz="3700" dirty="0">
              <a:latin typeface="Century" pitchFamily="18" charset="0"/>
            </a:endParaRPr>
          </a:p>
        </p:txBody>
      </p:sp>
      <p:sp>
        <p:nvSpPr>
          <p:cNvPr id="6" name="Subtitle 2"/>
          <p:cNvSpPr txBox="1">
            <a:spLocks/>
          </p:cNvSpPr>
          <p:nvPr/>
        </p:nvSpPr>
        <p:spPr>
          <a:xfrm>
            <a:off x="457200" y="1752600"/>
            <a:ext cx="8534400" cy="4572000"/>
          </a:xfrm>
          <a:prstGeom prst="rect">
            <a:avLst/>
          </a:prstGeom>
        </p:spPr>
        <p:txBody>
          <a:bodyPr vert="horz" lIns="100584" tIns="45720" anchor="b">
            <a:normAutofit/>
          </a:bodyPr>
          <a:lstStyle/>
          <a:p>
            <a:endParaRPr lang="en-US" dirty="0"/>
          </a:p>
        </p:txBody>
      </p:sp>
      <p:sp>
        <p:nvSpPr>
          <p:cNvPr id="8" name="TextBox 7"/>
          <p:cNvSpPr txBox="1"/>
          <p:nvPr/>
        </p:nvSpPr>
        <p:spPr>
          <a:xfrm>
            <a:off x="838200" y="1828800"/>
            <a:ext cx="8001000" cy="2677656"/>
          </a:xfrm>
          <a:prstGeom prst="rect">
            <a:avLst/>
          </a:prstGeom>
          <a:noFill/>
        </p:spPr>
        <p:txBody>
          <a:bodyPr wrap="square" rtlCol="0">
            <a:spAutoFit/>
          </a:bodyPr>
          <a:lstStyle/>
          <a:p>
            <a:r>
              <a:rPr lang="en-US" sz="1400" b="1" dirty="0" smtClean="0"/>
              <a:t>	</a:t>
            </a:r>
            <a:r>
              <a:rPr lang="en-US" sz="1400" dirty="0" smtClean="0"/>
              <a:t>The lesson will begin with a PowerPoint lesson and discussion on Frank Gehry, his techniques, and the ideas of plan, section, and perspective. Focus will be on the ideas of design and intent. </a:t>
            </a:r>
          </a:p>
          <a:p>
            <a:r>
              <a:rPr lang="en-US" sz="1400" dirty="0" smtClean="0"/>
              <a:t>	Students will then be presented with “trash buildings.” On each table of approximately 4 students, various sculptural pieces will be erected from materials in the various bins. Students will then be allowed to change, add to, and sculpt their pieces as a table unit. All changes must be accepted as a group however. </a:t>
            </a:r>
          </a:p>
          <a:p>
            <a:r>
              <a:rPr lang="en-US" sz="1400" dirty="0" smtClean="0"/>
              <a:t>	Using a premade template and their sketch books, the students will individually explore their “trash buildings” in plan, section, and perspective. They will be tasked with deciding the function, site, scale, and usability of their buildings. They will also take a digital photo of their building and manipulate it in Photoshop. The final product will consist of a photograph of their building, a digital interpretation of the building in use, a plan drawing, a section drawing, and a perspective drawing. A critique will be set up for the final and we will invite some local architects and architecture professors to sit in on it. </a:t>
            </a:r>
            <a:endParaRPr lang="en-US" sz="1400" dirty="0"/>
          </a:p>
        </p:txBody>
      </p:sp>
      <p:pic>
        <p:nvPicPr>
          <p:cNvPr id="7" name="Picture 6" descr="imagesCAU2F9I7.jpg"/>
          <p:cNvPicPr>
            <a:picLocks noChangeAspect="1"/>
          </p:cNvPicPr>
          <p:nvPr/>
        </p:nvPicPr>
        <p:blipFill>
          <a:blip r:embed="rId2" cstate="print"/>
          <a:stretch>
            <a:fillRect/>
          </a:stretch>
        </p:blipFill>
        <p:spPr>
          <a:xfrm>
            <a:off x="6172200" y="4724400"/>
            <a:ext cx="2466975" cy="18478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1"/>
            <a:ext cx="8534400" cy="1323439"/>
          </a:xfrm>
          <a:prstGeom prst="rect">
            <a:avLst/>
          </a:prstGeom>
          <a:noFill/>
        </p:spPr>
        <p:txBody>
          <a:bodyPr wrap="square" rtlCol="0">
            <a:spAutoFit/>
          </a:bodyPr>
          <a:lstStyle/>
          <a:p>
            <a:r>
              <a:rPr lang="en-US" sz="4000" dirty="0" smtClean="0">
                <a:latin typeface="Century" pitchFamily="18" charset="0"/>
              </a:rPr>
              <a:t>Lesson Two:</a:t>
            </a:r>
          </a:p>
          <a:p>
            <a:pPr algn="r"/>
            <a:r>
              <a:rPr lang="en-US" sz="4000" dirty="0" smtClean="0">
                <a:latin typeface="Century" pitchFamily="18" charset="0"/>
              </a:rPr>
              <a:t> </a:t>
            </a:r>
            <a:r>
              <a:rPr lang="en-US" sz="3700" dirty="0" smtClean="0">
                <a:latin typeface="Century" pitchFamily="18" charset="0"/>
              </a:rPr>
              <a:t>Frank Gehry and the Trash Building</a:t>
            </a:r>
            <a:endParaRPr lang="en-US" sz="3700" dirty="0">
              <a:latin typeface="Century" pitchFamily="18" charset="0"/>
            </a:endParaRPr>
          </a:p>
        </p:txBody>
      </p:sp>
      <p:sp>
        <p:nvSpPr>
          <p:cNvPr id="6" name="Subtitle 2"/>
          <p:cNvSpPr txBox="1">
            <a:spLocks/>
          </p:cNvSpPr>
          <p:nvPr/>
        </p:nvSpPr>
        <p:spPr>
          <a:xfrm>
            <a:off x="457200" y="1752600"/>
            <a:ext cx="8534400" cy="4572000"/>
          </a:xfrm>
          <a:prstGeom prst="rect">
            <a:avLst/>
          </a:prstGeom>
        </p:spPr>
        <p:txBody>
          <a:bodyPr vert="horz" lIns="100584" tIns="45720" anchor="b">
            <a:normAutofit/>
          </a:bodyPr>
          <a:lstStyle/>
          <a:p>
            <a:endParaRPr lang="en-US" dirty="0"/>
          </a:p>
        </p:txBody>
      </p:sp>
      <p:pic>
        <p:nvPicPr>
          <p:cNvPr id="7" name="Picture 6" descr="Untitled2.jpg"/>
          <p:cNvPicPr>
            <a:picLocks noChangeAspect="1"/>
          </p:cNvPicPr>
          <p:nvPr/>
        </p:nvPicPr>
        <p:blipFill>
          <a:blip r:embed="rId2" cstate="print"/>
          <a:stretch>
            <a:fillRect/>
          </a:stretch>
        </p:blipFill>
        <p:spPr>
          <a:xfrm>
            <a:off x="2971800" y="1447800"/>
            <a:ext cx="3451411" cy="5334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1"/>
            <a:ext cx="8534400" cy="1323439"/>
          </a:xfrm>
          <a:prstGeom prst="rect">
            <a:avLst/>
          </a:prstGeom>
          <a:noFill/>
        </p:spPr>
        <p:txBody>
          <a:bodyPr wrap="square" rtlCol="0">
            <a:spAutoFit/>
          </a:bodyPr>
          <a:lstStyle/>
          <a:p>
            <a:r>
              <a:rPr lang="en-US" sz="4000" dirty="0" smtClean="0">
                <a:latin typeface="Century" pitchFamily="18" charset="0"/>
              </a:rPr>
              <a:t>Lesson Three:</a:t>
            </a:r>
          </a:p>
          <a:p>
            <a:pPr algn="r"/>
            <a:r>
              <a:rPr lang="en-US" sz="4000" dirty="0" smtClean="0">
                <a:latin typeface="Century" pitchFamily="18" charset="0"/>
              </a:rPr>
              <a:t> </a:t>
            </a:r>
            <a:r>
              <a:rPr lang="en-US" sz="4000" dirty="0" err="1" smtClean="0">
                <a:latin typeface="Century" pitchFamily="18" charset="0"/>
              </a:rPr>
              <a:t>Caddisflies</a:t>
            </a:r>
            <a:r>
              <a:rPr lang="en-US" sz="4000" dirty="0" smtClean="0">
                <a:latin typeface="Century" pitchFamily="18" charset="0"/>
              </a:rPr>
              <a:t> and Beauty</a:t>
            </a:r>
            <a:endParaRPr lang="en-US" sz="4000" dirty="0">
              <a:latin typeface="Century" pitchFamily="18" charset="0"/>
            </a:endParaRPr>
          </a:p>
        </p:txBody>
      </p:sp>
      <p:sp>
        <p:nvSpPr>
          <p:cNvPr id="6" name="Subtitle 2"/>
          <p:cNvSpPr txBox="1">
            <a:spLocks/>
          </p:cNvSpPr>
          <p:nvPr/>
        </p:nvSpPr>
        <p:spPr>
          <a:xfrm>
            <a:off x="457200" y="1752600"/>
            <a:ext cx="8534400" cy="4572000"/>
          </a:xfrm>
          <a:prstGeom prst="rect">
            <a:avLst/>
          </a:prstGeom>
        </p:spPr>
        <p:txBody>
          <a:bodyPr vert="horz" lIns="100584" tIns="45720" anchor="b">
            <a:normAutofit/>
          </a:bodyPr>
          <a:lstStyle/>
          <a:p>
            <a:endParaRPr lang="en-US" dirty="0"/>
          </a:p>
        </p:txBody>
      </p:sp>
      <p:sp>
        <p:nvSpPr>
          <p:cNvPr id="8" name="TextBox 7"/>
          <p:cNvSpPr txBox="1"/>
          <p:nvPr/>
        </p:nvSpPr>
        <p:spPr>
          <a:xfrm>
            <a:off x="838200" y="1828800"/>
            <a:ext cx="8001000" cy="4401205"/>
          </a:xfrm>
          <a:prstGeom prst="rect">
            <a:avLst/>
          </a:prstGeom>
          <a:noFill/>
        </p:spPr>
        <p:txBody>
          <a:bodyPr wrap="square" rtlCol="0">
            <a:spAutoFit/>
          </a:bodyPr>
          <a:lstStyle/>
          <a:p>
            <a:pPr>
              <a:buFont typeface="Arial" pitchFamily="34" charset="0"/>
              <a:buChar char="•"/>
            </a:pPr>
            <a:r>
              <a:rPr lang="en-US" sz="1400" b="1" dirty="0" smtClean="0"/>
              <a:t>  </a:t>
            </a:r>
            <a:r>
              <a:rPr lang="en-US" sz="1400" dirty="0" smtClean="0"/>
              <a:t>This lesson will be integrated with 8</a:t>
            </a:r>
            <a:r>
              <a:rPr lang="en-US" sz="1400" baseline="30000" dirty="0" smtClean="0"/>
              <a:t>th</a:t>
            </a:r>
            <a:r>
              <a:rPr lang="en-US" sz="1400" dirty="0" smtClean="0"/>
              <a:t> Grade Life Science: Topic – Species and Reproduction.</a:t>
            </a:r>
          </a:p>
          <a:p>
            <a:r>
              <a:rPr lang="en-US" sz="1400" dirty="0" smtClean="0"/>
              <a:t>	In this lesson, the students will work with the science teacher on topics about species and life cycles. As part of the lesson, the science students will go on site to a local stream bed to learn about life cycles and stages. They will each return, having caught between 2-4 </a:t>
            </a:r>
            <a:r>
              <a:rPr lang="en-US" sz="1400" dirty="0" err="1" smtClean="0"/>
              <a:t>caddisfly</a:t>
            </a:r>
            <a:r>
              <a:rPr lang="en-US" sz="1400" dirty="0" smtClean="0"/>
              <a:t> larvae. These larvae will be brought to the art classroom and placed in Tupperware containers for use in the art lesson.  They will be observed over the course of the lesson through the lens of both a biologist and an artist. </a:t>
            </a:r>
          </a:p>
          <a:p>
            <a:r>
              <a:rPr lang="en-US" sz="1400" dirty="0" smtClean="0"/>
              <a:t>	</a:t>
            </a:r>
            <a:r>
              <a:rPr lang="en-US" sz="1400" dirty="0" err="1" smtClean="0"/>
              <a:t>Caddisfly</a:t>
            </a:r>
            <a:r>
              <a:rPr lang="en-US" sz="1400" dirty="0" smtClean="0"/>
              <a:t> larvae live in freshwater streams and case-making </a:t>
            </a:r>
            <a:r>
              <a:rPr lang="en-US" sz="1400" dirty="0" err="1" smtClean="0"/>
              <a:t>caddisflies</a:t>
            </a:r>
            <a:r>
              <a:rPr lang="en-US" sz="1400" dirty="0" smtClean="0"/>
              <a:t> may build cases exclusively of silk, but more commonly the silk holds together substrate materials such as small fragments of rock, sand, small pieces of twig or aquatic plants. These cases protect against predation as well as the harsh environment of the moving stream. French artist, Hubert </a:t>
            </a:r>
            <a:r>
              <a:rPr lang="en-US" sz="1400" dirty="0" err="1" smtClean="0"/>
              <a:t>Duprat</a:t>
            </a:r>
            <a:r>
              <a:rPr lang="en-US" sz="1400" dirty="0" smtClean="0"/>
              <a:t> removes these cases and provides the larvae with alternative materials to rebuild a case.  These materials typically include gold flakes, opals, pearls, rubies, and other precious and semi-precious stones, creating small jewelry like sculptures that he refers to as collaborations. While the science lesson will cover the larvae stages, the art lesson will begin by recapping this information while introducing the work of Hubert </a:t>
            </a:r>
            <a:r>
              <a:rPr lang="en-US" sz="1400" dirty="0" err="1" smtClean="0"/>
              <a:t>Duprat</a:t>
            </a:r>
            <a:r>
              <a:rPr lang="en-US" sz="1400" dirty="0" smtClean="0"/>
              <a:t>. </a:t>
            </a:r>
          </a:p>
          <a:p>
            <a:r>
              <a:rPr lang="en-US" sz="1400" dirty="0" smtClean="0"/>
              <a:t>	Once the </a:t>
            </a:r>
            <a:r>
              <a:rPr lang="en-US" sz="1400" dirty="0" err="1" smtClean="0"/>
              <a:t>caddisfly</a:t>
            </a:r>
            <a:r>
              <a:rPr lang="en-US" sz="1400" dirty="0" smtClean="0"/>
              <a:t> larvae have been procured, their original casings removed, each student will select which materials they want to introduce into their own simulated streams. These simulated streams will be a Tupperware container per student. Students will observe the larvae through the rest of the unit and make observational notes and sketches in their Sketch Books. </a:t>
            </a:r>
          </a:p>
          <a:p>
            <a:r>
              <a:rPr lang="en-US" sz="1400" dirty="0" smtClean="0"/>
              <a:t>	The science lesson will conclude with the students releasing the larvae back into nature as they are ready to mature. The resulting leftover cocoon will be retained for the art classroom.</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1"/>
            <a:ext cx="8534400" cy="1323439"/>
          </a:xfrm>
          <a:prstGeom prst="rect">
            <a:avLst/>
          </a:prstGeom>
          <a:noFill/>
        </p:spPr>
        <p:txBody>
          <a:bodyPr wrap="square" rtlCol="0">
            <a:spAutoFit/>
          </a:bodyPr>
          <a:lstStyle/>
          <a:p>
            <a:r>
              <a:rPr lang="en-US" sz="4000" dirty="0" smtClean="0">
                <a:latin typeface="Century" pitchFamily="18" charset="0"/>
              </a:rPr>
              <a:t>Lesson Three:</a:t>
            </a:r>
          </a:p>
          <a:p>
            <a:pPr algn="r"/>
            <a:r>
              <a:rPr lang="en-US" sz="4000" dirty="0" smtClean="0">
                <a:latin typeface="Century" pitchFamily="18" charset="0"/>
              </a:rPr>
              <a:t> </a:t>
            </a:r>
            <a:r>
              <a:rPr lang="en-US" sz="4000" dirty="0" err="1" smtClean="0">
                <a:latin typeface="Century" pitchFamily="18" charset="0"/>
              </a:rPr>
              <a:t>Caddisflies</a:t>
            </a:r>
            <a:r>
              <a:rPr lang="en-US" sz="4000" dirty="0" smtClean="0">
                <a:latin typeface="Century" pitchFamily="18" charset="0"/>
              </a:rPr>
              <a:t> and Beauty</a:t>
            </a:r>
            <a:endParaRPr lang="en-US" sz="4000" dirty="0">
              <a:latin typeface="Century" pitchFamily="18" charset="0"/>
            </a:endParaRPr>
          </a:p>
        </p:txBody>
      </p:sp>
      <p:sp>
        <p:nvSpPr>
          <p:cNvPr id="6" name="Subtitle 2"/>
          <p:cNvSpPr txBox="1">
            <a:spLocks/>
          </p:cNvSpPr>
          <p:nvPr/>
        </p:nvSpPr>
        <p:spPr>
          <a:xfrm>
            <a:off x="457200" y="1752600"/>
            <a:ext cx="8534400" cy="4572000"/>
          </a:xfrm>
          <a:prstGeom prst="rect">
            <a:avLst/>
          </a:prstGeom>
        </p:spPr>
        <p:txBody>
          <a:bodyPr vert="horz" lIns="100584" tIns="45720" anchor="b">
            <a:normAutofit/>
          </a:bodyPr>
          <a:lstStyle/>
          <a:p>
            <a:endParaRPr lang="en-US" dirty="0"/>
          </a:p>
        </p:txBody>
      </p:sp>
      <p:pic>
        <p:nvPicPr>
          <p:cNvPr id="7" name="Picture 6" descr="Hubert Duprat.png"/>
          <p:cNvPicPr>
            <a:picLocks noChangeAspect="1"/>
          </p:cNvPicPr>
          <p:nvPr/>
        </p:nvPicPr>
        <p:blipFill>
          <a:blip r:embed="rId2" cstate="print"/>
          <a:stretch>
            <a:fillRect/>
          </a:stretch>
        </p:blipFill>
        <p:spPr>
          <a:xfrm>
            <a:off x="2561614" y="1447800"/>
            <a:ext cx="4372586" cy="532521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1"/>
            <a:ext cx="8534400" cy="1323439"/>
          </a:xfrm>
          <a:prstGeom prst="rect">
            <a:avLst/>
          </a:prstGeom>
          <a:noFill/>
        </p:spPr>
        <p:txBody>
          <a:bodyPr wrap="square" rtlCol="0">
            <a:spAutoFit/>
          </a:bodyPr>
          <a:lstStyle/>
          <a:p>
            <a:r>
              <a:rPr lang="en-US" sz="4000" dirty="0" smtClean="0">
                <a:latin typeface="Century" pitchFamily="18" charset="0"/>
              </a:rPr>
              <a:t>Lesson Four:</a:t>
            </a:r>
          </a:p>
          <a:p>
            <a:pPr algn="r"/>
            <a:r>
              <a:rPr lang="en-US" sz="4000" dirty="0" smtClean="0">
                <a:latin typeface="Century" pitchFamily="18" charset="0"/>
              </a:rPr>
              <a:t> Graffiti and Appropriation</a:t>
            </a:r>
            <a:endParaRPr lang="en-US" sz="4000" dirty="0">
              <a:latin typeface="Century" pitchFamily="18" charset="0"/>
            </a:endParaRPr>
          </a:p>
        </p:txBody>
      </p:sp>
      <p:sp>
        <p:nvSpPr>
          <p:cNvPr id="6" name="Subtitle 2"/>
          <p:cNvSpPr txBox="1">
            <a:spLocks/>
          </p:cNvSpPr>
          <p:nvPr/>
        </p:nvSpPr>
        <p:spPr>
          <a:xfrm>
            <a:off x="457200" y="1752600"/>
            <a:ext cx="8534400" cy="4572000"/>
          </a:xfrm>
          <a:prstGeom prst="rect">
            <a:avLst/>
          </a:prstGeom>
        </p:spPr>
        <p:txBody>
          <a:bodyPr vert="horz" lIns="100584" tIns="45720" anchor="b">
            <a:normAutofit/>
          </a:bodyPr>
          <a:lstStyle/>
          <a:p>
            <a:endParaRPr lang="en-US" dirty="0"/>
          </a:p>
        </p:txBody>
      </p:sp>
      <p:sp>
        <p:nvSpPr>
          <p:cNvPr id="8" name="TextBox 7"/>
          <p:cNvSpPr txBox="1"/>
          <p:nvPr/>
        </p:nvSpPr>
        <p:spPr>
          <a:xfrm>
            <a:off x="838200" y="1828800"/>
            <a:ext cx="8001000" cy="3970318"/>
          </a:xfrm>
          <a:prstGeom prst="rect">
            <a:avLst/>
          </a:prstGeom>
          <a:noFill/>
        </p:spPr>
        <p:txBody>
          <a:bodyPr wrap="square" rtlCol="0">
            <a:spAutoFit/>
          </a:bodyPr>
          <a:lstStyle/>
          <a:p>
            <a:r>
              <a:rPr lang="en-US" sz="1400" dirty="0" smtClean="0"/>
              <a:t>	Lesson Four will begin with a discussion on Appropriation and the ethics of using something that you don’t own for your art. It will lead into a lesson on past and current graffiti artists, their reason, ideals, and methods. Special attention will go to works such as </a:t>
            </a:r>
            <a:r>
              <a:rPr lang="en-US" sz="1400" dirty="0" err="1" smtClean="0"/>
              <a:t>Shepard</a:t>
            </a:r>
            <a:r>
              <a:rPr lang="en-US" sz="1400" dirty="0" smtClean="0"/>
              <a:t> </a:t>
            </a:r>
            <a:r>
              <a:rPr lang="en-US" sz="1400" dirty="0" err="1" smtClean="0"/>
              <a:t>Fairey</a:t>
            </a:r>
            <a:r>
              <a:rPr lang="en-US" sz="1400" dirty="0" smtClean="0"/>
              <a:t> and his Hope poster and </a:t>
            </a:r>
            <a:r>
              <a:rPr lang="en-US" sz="1400" dirty="0" err="1" smtClean="0"/>
              <a:t>Banksy</a:t>
            </a:r>
            <a:r>
              <a:rPr lang="en-US" sz="1400" dirty="0" smtClean="0"/>
              <a:t> and his criticism of corporate labeling. The lesson and discussion will attempt to remain politically neutral but will focus on the students’ ideas rather than mine. </a:t>
            </a:r>
          </a:p>
          <a:p>
            <a:r>
              <a:rPr lang="en-US" sz="1400" dirty="0" smtClean="0"/>
              <a:t>	Stemming from ideas of reclamation and repurposing, we will view and discuss a series of photographs of abandoned places. These pictures will include photos of sites around the world that have been abandoned, some left to nature and others reclaimed by various graffiti artists. Topics of discussion will include ethics, art vs. vandalism, and the nature of beauty. We will also do a demonstration on creating and using a spray paint stencil. </a:t>
            </a:r>
          </a:p>
          <a:p>
            <a:r>
              <a:rPr lang="en-US" sz="1400" dirty="0" smtClean="0"/>
              <a:t>	Students will select topic of contention; this can be something discussed by the various graffiti artists or something that they feel passionate about. They will then design their own stencil based on their topic. These will be 2 or 3 color compositions and will ultimately be applied with spray chalk rather than spray paint. </a:t>
            </a:r>
          </a:p>
          <a:p>
            <a:r>
              <a:rPr lang="en-US" sz="1400" dirty="0" smtClean="0"/>
              <a:t>	Students will then select a site on the school grounds or in the community to apply their stencil. Abandoned or lesser used spaces will be encouraged.  Spray chalk will be used to apply the artwork. Students will be responsible for any cleanup associated with their placement choice. </a:t>
            </a:r>
          </a:p>
          <a:p>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1"/>
            <a:ext cx="8534400" cy="1323439"/>
          </a:xfrm>
          <a:prstGeom prst="rect">
            <a:avLst/>
          </a:prstGeom>
          <a:noFill/>
        </p:spPr>
        <p:txBody>
          <a:bodyPr wrap="square" rtlCol="0">
            <a:spAutoFit/>
          </a:bodyPr>
          <a:lstStyle/>
          <a:p>
            <a:r>
              <a:rPr lang="en-US" sz="4000" dirty="0" smtClean="0">
                <a:latin typeface="Century" pitchFamily="18" charset="0"/>
              </a:rPr>
              <a:t>Lesson Four:</a:t>
            </a:r>
          </a:p>
          <a:p>
            <a:pPr algn="r"/>
            <a:r>
              <a:rPr lang="en-US" sz="4000" dirty="0" smtClean="0">
                <a:latin typeface="Century" pitchFamily="18" charset="0"/>
              </a:rPr>
              <a:t> Graffiti and Appropriation</a:t>
            </a:r>
            <a:endParaRPr lang="en-US" sz="4000" dirty="0">
              <a:latin typeface="Century" pitchFamily="18" charset="0"/>
            </a:endParaRPr>
          </a:p>
        </p:txBody>
      </p:sp>
      <p:sp>
        <p:nvSpPr>
          <p:cNvPr id="6" name="Subtitle 2"/>
          <p:cNvSpPr txBox="1">
            <a:spLocks/>
          </p:cNvSpPr>
          <p:nvPr/>
        </p:nvSpPr>
        <p:spPr>
          <a:xfrm>
            <a:off x="457200" y="1752600"/>
            <a:ext cx="8534400" cy="4572000"/>
          </a:xfrm>
          <a:prstGeom prst="rect">
            <a:avLst/>
          </a:prstGeom>
        </p:spPr>
        <p:txBody>
          <a:bodyPr vert="horz" lIns="100584" tIns="45720" anchor="b">
            <a:normAutofit/>
          </a:bodyPr>
          <a:lstStyle/>
          <a:p>
            <a:endParaRPr lang="en-US" dirty="0"/>
          </a:p>
        </p:txBody>
      </p:sp>
      <p:pic>
        <p:nvPicPr>
          <p:cNvPr id="7" name="Picture 6" descr="p5454_extra3.jpg"/>
          <p:cNvPicPr>
            <a:picLocks noChangeAspect="1"/>
          </p:cNvPicPr>
          <p:nvPr/>
        </p:nvPicPr>
        <p:blipFill>
          <a:blip r:embed="rId2" cstate="print"/>
          <a:stretch>
            <a:fillRect/>
          </a:stretch>
        </p:blipFill>
        <p:spPr>
          <a:xfrm>
            <a:off x="609600" y="1447800"/>
            <a:ext cx="4587482" cy="2238375"/>
          </a:xfrm>
          <a:prstGeom prst="rect">
            <a:avLst/>
          </a:prstGeom>
        </p:spPr>
      </p:pic>
      <p:pic>
        <p:nvPicPr>
          <p:cNvPr id="9" name="Picture 8" descr="R7yswgS.jpg"/>
          <p:cNvPicPr>
            <a:picLocks noChangeAspect="1"/>
          </p:cNvPicPr>
          <p:nvPr/>
        </p:nvPicPr>
        <p:blipFill>
          <a:blip r:embed="rId3" cstate="print"/>
          <a:stretch>
            <a:fillRect/>
          </a:stretch>
        </p:blipFill>
        <p:spPr>
          <a:xfrm>
            <a:off x="3352800" y="2495550"/>
            <a:ext cx="5562600" cy="41719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1"/>
            <a:ext cx="8534400" cy="1323439"/>
          </a:xfrm>
          <a:prstGeom prst="rect">
            <a:avLst/>
          </a:prstGeom>
          <a:noFill/>
        </p:spPr>
        <p:txBody>
          <a:bodyPr wrap="square" rtlCol="0">
            <a:spAutoFit/>
          </a:bodyPr>
          <a:lstStyle/>
          <a:p>
            <a:r>
              <a:rPr lang="en-US" sz="4000" dirty="0" smtClean="0">
                <a:latin typeface="Century" pitchFamily="18" charset="0"/>
              </a:rPr>
              <a:t>Lesson Four:</a:t>
            </a:r>
          </a:p>
          <a:p>
            <a:pPr algn="r"/>
            <a:r>
              <a:rPr lang="en-US" sz="4000" dirty="0" smtClean="0">
                <a:latin typeface="Century" pitchFamily="18" charset="0"/>
              </a:rPr>
              <a:t> Graffiti and Appropriation</a:t>
            </a:r>
            <a:endParaRPr lang="en-US" sz="4000" dirty="0">
              <a:latin typeface="Century" pitchFamily="18" charset="0"/>
            </a:endParaRPr>
          </a:p>
        </p:txBody>
      </p:sp>
      <p:sp>
        <p:nvSpPr>
          <p:cNvPr id="6" name="Subtitle 2"/>
          <p:cNvSpPr txBox="1">
            <a:spLocks/>
          </p:cNvSpPr>
          <p:nvPr/>
        </p:nvSpPr>
        <p:spPr>
          <a:xfrm>
            <a:off x="457200" y="1752600"/>
            <a:ext cx="8534400" cy="4572000"/>
          </a:xfrm>
          <a:prstGeom prst="rect">
            <a:avLst/>
          </a:prstGeom>
        </p:spPr>
        <p:txBody>
          <a:bodyPr vert="horz" lIns="100584" tIns="45720" anchor="b">
            <a:normAutofit/>
          </a:bodyPr>
          <a:lstStyle/>
          <a:p>
            <a:endParaRPr lang="en-US" dirty="0"/>
          </a:p>
        </p:txBody>
      </p:sp>
      <p:sp>
        <p:nvSpPr>
          <p:cNvPr id="8" name="TextBox 7"/>
          <p:cNvSpPr txBox="1"/>
          <p:nvPr/>
        </p:nvSpPr>
        <p:spPr>
          <a:xfrm>
            <a:off x="838200" y="1828800"/>
            <a:ext cx="8001000" cy="2031325"/>
          </a:xfrm>
          <a:prstGeom prst="rect">
            <a:avLst/>
          </a:prstGeom>
          <a:noFill/>
        </p:spPr>
        <p:txBody>
          <a:bodyPr wrap="square" rtlCol="0">
            <a:spAutoFit/>
          </a:bodyPr>
          <a:lstStyle/>
          <a:p>
            <a:r>
              <a:rPr lang="en-US" sz="1400" dirty="0" smtClean="0"/>
              <a:t>4 Tablespoons of Corn Starch</a:t>
            </a:r>
          </a:p>
          <a:p>
            <a:r>
              <a:rPr lang="en-US" sz="1400" dirty="0" smtClean="0"/>
              <a:t>1 Cup Warm Water</a:t>
            </a:r>
          </a:p>
          <a:p>
            <a:r>
              <a:rPr lang="en-US" sz="1400" dirty="0" smtClean="0"/>
              <a:t>4-6 drops of Food Coloring</a:t>
            </a:r>
          </a:p>
          <a:p>
            <a:r>
              <a:rPr lang="en-US" sz="1400" dirty="0" smtClean="0"/>
              <a:t>1 Small Plant Mister</a:t>
            </a:r>
          </a:p>
          <a:p>
            <a:endParaRPr lang="en-US" sz="1400" dirty="0" smtClean="0"/>
          </a:p>
          <a:p>
            <a:r>
              <a:rPr lang="en-US" sz="1400" dirty="0" smtClean="0"/>
              <a:t>	- Mix all ingredients in a medium bowl</a:t>
            </a:r>
          </a:p>
          <a:p>
            <a:r>
              <a:rPr lang="en-US" sz="1400" dirty="0" smtClean="0"/>
              <a:t>	- Pour the mixture into the plant mister</a:t>
            </a:r>
          </a:p>
          <a:p>
            <a:r>
              <a:rPr lang="en-US" sz="1400" dirty="0" smtClean="0"/>
              <a:t>	- Avoid clogging by shaking the mister before each use</a:t>
            </a:r>
          </a:p>
          <a:p>
            <a:r>
              <a:rPr lang="en-US" sz="1400" dirty="0" smtClean="0"/>
              <a:t>	- USE THE ENTIRE MIXTURE or dump the rest out and clean mister well</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1"/>
            <a:ext cx="8534400" cy="1323439"/>
          </a:xfrm>
          <a:prstGeom prst="rect">
            <a:avLst/>
          </a:prstGeom>
          <a:noFill/>
        </p:spPr>
        <p:txBody>
          <a:bodyPr wrap="square" rtlCol="0">
            <a:spAutoFit/>
          </a:bodyPr>
          <a:lstStyle/>
          <a:p>
            <a:r>
              <a:rPr lang="en-US" sz="4000" dirty="0" smtClean="0">
                <a:latin typeface="Century" pitchFamily="18" charset="0"/>
              </a:rPr>
              <a:t>Lesson Four:</a:t>
            </a:r>
          </a:p>
          <a:p>
            <a:pPr algn="r"/>
            <a:r>
              <a:rPr lang="en-US" sz="4000" dirty="0" smtClean="0">
                <a:latin typeface="Century" pitchFamily="18" charset="0"/>
              </a:rPr>
              <a:t> Graffiti and Appropriation</a:t>
            </a:r>
            <a:endParaRPr lang="en-US" sz="4000" dirty="0">
              <a:latin typeface="Century" pitchFamily="18" charset="0"/>
            </a:endParaRPr>
          </a:p>
        </p:txBody>
      </p:sp>
      <p:sp>
        <p:nvSpPr>
          <p:cNvPr id="6" name="Subtitle 2"/>
          <p:cNvSpPr txBox="1">
            <a:spLocks/>
          </p:cNvSpPr>
          <p:nvPr/>
        </p:nvSpPr>
        <p:spPr>
          <a:xfrm>
            <a:off x="457200" y="1752600"/>
            <a:ext cx="8534400" cy="4572000"/>
          </a:xfrm>
          <a:prstGeom prst="rect">
            <a:avLst/>
          </a:prstGeom>
        </p:spPr>
        <p:txBody>
          <a:bodyPr vert="horz" lIns="100584" tIns="45720" anchor="b">
            <a:normAutofit/>
          </a:bodyPr>
          <a:lstStyle/>
          <a:p>
            <a:endParaRPr lang="en-US" dirty="0"/>
          </a:p>
        </p:txBody>
      </p:sp>
      <p:pic>
        <p:nvPicPr>
          <p:cNvPr id="8" name="Picture 7" descr="IMG_0737.JPG"/>
          <p:cNvPicPr>
            <a:picLocks noChangeAspect="1"/>
          </p:cNvPicPr>
          <p:nvPr/>
        </p:nvPicPr>
        <p:blipFill>
          <a:blip r:embed="rId2" cstate="print"/>
          <a:stretch>
            <a:fillRect/>
          </a:stretch>
        </p:blipFill>
        <p:spPr>
          <a:xfrm>
            <a:off x="1295400" y="1600200"/>
            <a:ext cx="6858000" cy="512233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jpg"/>
          <p:cNvPicPr>
            <a:picLocks noGrp="1" noChangeAspect="1"/>
          </p:cNvPicPr>
          <p:nvPr>
            <p:ph idx="1"/>
          </p:nvPr>
        </p:nvPicPr>
        <p:blipFill>
          <a:blip r:embed="rId2" cstate="print"/>
          <a:stretch>
            <a:fillRect/>
          </a:stretch>
        </p:blipFill>
        <p:spPr>
          <a:xfrm>
            <a:off x="1004076" y="457200"/>
            <a:ext cx="7593048" cy="4572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1"/>
            <a:ext cx="8534400" cy="1323439"/>
          </a:xfrm>
          <a:prstGeom prst="rect">
            <a:avLst/>
          </a:prstGeom>
          <a:noFill/>
        </p:spPr>
        <p:txBody>
          <a:bodyPr wrap="square" rtlCol="0">
            <a:spAutoFit/>
          </a:bodyPr>
          <a:lstStyle/>
          <a:p>
            <a:r>
              <a:rPr lang="en-US" sz="4000" dirty="0" smtClean="0">
                <a:latin typeface="Century" pitchFamily="18" charset="0"/>
              </a:rPr>
              <a:t>Lesson Four:</a:t>
            </a:r>
          </a:p>
          <a:p>
            <a:pPr algn="r"/>
            <a:r>
              <a:rPr lang="en-US" sz="4000" dirty="0" smtClean="0">
                <a:latin typeface="Century" pitchFamily="18" charset="0"/>
              </a:rPr>
              <a:t> Graffiti and Appropriation</a:t>
            </a:r>
            <a:endParaRPr lang="en-US" sz="4000" dirty="0">
              <a:latin typeface="Century" pitchFamily="18" charset="0"/>
            </a:endParaRPr>
          </a:p>
        </p:txBody>
      </p:sp>
      <p:sp>
        <p:nvSpPr>
          <p:cNvPr id="6" name="Subtitle 2"/>
          <p:cNvSpPr txBox="1">
            <a:spLocks/>
          </p:cNvSpPr>
          <p:nvPr/>
        </p:nvSpPr>
        <p:spPr>
          <a:xfrm>
            <a:off x="457200" y="1752600"/>
            <a:ext cx="8534400" cy="4572000"/>
          </a:xfrm>
          <a:prstGeom prst="rect">
            <a:avLst/>
          </a:prstGeom>
        </p:spPr>
        <p:txBody>
          <a:bodyPr vert="horz" lIns="100584" tIns="45720" anchor="b">
            <a:normAutofit/>
          </a:bodyPr>
          <a:lstStyle/>
          <a:p>
            <a:endParaRPr lang="en-US" dirty="0"/>
          </a:p>
        </p:txBody>
      </p:sp>
      <p:pic>
        <p:nvPicPr>
          <p:cNvPr id="8" name="Picture 7" descr="IMG_0737.JPG"/>
          <p:cNvPicPr>
            <a:picLocks noChangeAspect="1"/>
          </p:cNvPicPr>
          <p:nvPr/>
        </p:nvPicPr>
        <p:blipFill>
          <a:blip r:embed="rId2" cstate="print"/>
          <a:stretch>
            <a:fillRect/>
          </a:stretch>
        </p:blipFill>
        <p:spPr>
          <a:xfrm>
            <a:off x="1295400" y="1600200"/>
            <a:ext cx="6858000" cy="512233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1"/>
            <a:ext cx="8534400" cy="1323439"/>
          </a:xfrm>
          <a:prstGeom prst="rect">
            <a:avLst/>
          </a:prstGeom>
          <a:noFill/>
        </p:spPr>
        <p:txBody>
          <a:bodyPr wrap="square" rtlCol="0">
            <a:spAutoFit/>
          </a:bodyPr>
          <a:lstStyle/>
          <a:p>
            <a:r>
              <a:rPr lang="en-US" sz="4000" dirty="0" smtClean="0">
                <a:latin typeface="Century" pitchFamily="18" charset="0"/>
              </a:rPr>
              <a:t>Lesson Four:</a:t>
            </a:r>
          </a:p>
          <a:p>
            <a:pPr algn="r"/>
            <a:r>
              <a:rPr lang="en-US" sz="4000" dirty="0" smtClean="0">
                <a:latin typeface="Century" pitchFamily="18" charset="0"/>
              </a:rPr>
              <a:t> Graffiti and Appropriation</a:t>
            </a:r>
            <a:endParaRPr lang="en-US" sz="4000" dirty="0">
              <a:latin typeface="Century" pitchFamily="18" charset="0"/>
            </a:endParaRPr>
          </a:p>
        </p:txBody>
      </p:sp>
      <p:sp>
        <p:nvSpPr>
          <p:cNvPr id="6" name="Subtitle 2"/>
          <p:cNvSpPr txBox="1">
            <a:spLocks/>
          </p:cNvSpPr>
          <p:nvPr/>
        </p:nvSpPr>
        <p:spPr>
          <a:xfrm>
            <a:off x="457200" y="1752600"/>
            <a:ext cx="8534400" cy="4572000"/>
          </a:xfrm>
          <a:prstGeom prst="rect">
            <a:avLst/>
          </a:prstGeom>
        </p:spPr>
        <p:txBody>
          <a:bodyPr vert="horz" lIns="100584" tIns="45720" anchor="b">
            <a:normAutofit/>
          </a:bodyPr>
          <a:lstStyle/>
          <a:p>
            <a:endParaRPr lang="en-US" dirty="0"/>
          </a:p>
        </p:txBody>
      </p:sp>
      <p:pic>
        <p:nvPicPr>
          <p:cNvPr id="8" name="Picture 7" descr="IMG_0737.JPG"/>
          <p:cNvPicPr>
            <a:picLocks noChangeAspect="1"/>
          </p:cNvPicPr>
          <p:nvPr/>
        </p:nvPicPr>
        <p:blipFill>
          <a:blip r:embed="rId2" cstate="print"/>
          <a:stretch>
            <a:fillRect/>
          </a:stretch>
        </p:blipFill>
        <p:spPr>
          <a:xfrm>
            <a:off x="1295400" y="1600200"/>
            <a:ext cx="6857999" cy="512233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1"/>
            <a:ext cx="8534400" cy="1323439"/>
          </a:xfrm>
          <a:prstGeom prst="rect">
            <a:avLst/>
          </a:prstGeom>
          <a:noFill/>
        </p:spPr>
        <p:txBody>
          <a:bodyPr wrap="square" rtlCol="0">
            <a:spAutoFit/>
          </a:bodyPr>
          <a:lstStyle/>
          <a:p>
            <a:r>
              <a:rPr lang="en-US" sz="4000" dirty="0" smtClean="0">
                <a:latin typeface="Century" pitchFamily="18" charset="0"/>
              </a:rPr>
              <a:t>Lesson Four:</a:t>
            </a:r>
          </a:p>
          <a:p>
            <a:pPr algn="r"/>
            <a:r>
              <a:rPr lang="en-US" sz="4000" dirty="0" smtClean="0">
                <a:latin typeface="Century" pitchFamily="18" charset="0"/>
              </a:rPr>
              <a:t> Graffiti and Appropriation</a:t>
            </a:r>
            <a:endParaRPr lang="en-US" sz="4000" dirty="0">
              <a:latin typeface="Century" pitchFamily="18" charset="0"/>
            </a:endParaRPr>
          </a:p>
        </p:txBody>
      </p:sp>
      <p:sp>
        <p:nvSpPr>
          <p:cNvPr id="6" name="Subtitle 2"/>
          <p:cNvSpPr txBox="1">
            <a:spLocks/>
          </p:cNvSpPr>
          <p:nvPr/>
        </p:nvSpPr>
        <p:spPr>
          <a:xfrm>
            <a:off x="457200" y="1752600"/>
            <a:ext cx="8534400" cy="4572000"/>
          </a:xfrm>
          <a:prstGeom prst="rect">
            <a:avLst/>
          </a:prstGeom>
        </p:spPr>
        <p:txBody>
          <a:bodyPr vert="horz" lIns="100584" tIns="45720" anchor="b">
            <a:normAutofit/>
          </a:bodyPr>
          <a:lstStyle/>
          <a:p>
            <a:endParaRPr lang="en-US" dirty="0"/>
          </a:p>
        </p:txBody>
      </p:sp>
      <p:pic>
        <p:nvPicPr>
          <p:cNvPr id="8" name="Picture 7" descr="IMG_0737.JPG"/>
          <p:cNvPicPr>
            <a:picLocks noChangeAspect="1"/>
          </p:cNvPicPr>
          <p:nvPr/>
        </p:nvPicPr>
        <p:blipFill>
          <a:blip r:embed="rId2" cstate="print"/>
          <a:stretch>
            <a:fillRect/>
          </a:stretch>
        </p:blipFill>
        <p:spPr>
          <a:xfrm>
            <a:off x="2811429" y="1600200"/>
            <a:ext cx="3825940" cy="512233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1"/>
            <a:ext cx="8534400" cy="1323439"/>
          </a:xfrm>
          <a:prstGeom prst="rect">
            <a:avLst/>
          </a:prstGeom>
          <a:noFill/>
        </p:spPr>
        <p:txBody>
          <a:bodyPr wrap="square" rtlCol="0">
            <a:spAutoFit/>
          </a:bodyPr>
          <a:lstStyle/>
          <a:p>
            <a:r>
              <a:rPr lang="en-US" sz="4000" dirty="0" smtClean="0">
                <a:latin typeface="Century" pitchFamily="18" charset="0"/>
              </a:rPr>
              <a:t>Lesson Five:</a:t>
            </a:r>
          </a:p>
          <a:p>
            <a:pPr algn="r"/>
            <a:r>
              <a:rPr lang="en-US" sz="4000" dirty="0" smtClean="0">
                <a:latin typeface="Century" pitchFamily="18" charset="0"/>
              </a:rPr>
              <a:t> The Compost</a:t>
            </a:r>
            <a:endParaRPr lang="en-US" sz="4000" dirty="0">
              <a:latin typeface="Century" pitchFamily="18" charset="0"/>
            </a:endParaRPr>
          </a:p>
        </p:txBody>
      </p:sp>
      <p:sp>
        <p:nvSpPr>
          <p:cNvPr id="6" name="Subtitle 2"/>
          <p:cNvSpPr txBox="1">
            <a:spLocks/>
          </p:cNvSpPr>
          <p:nvPr/>
        </p:nvSpPr>
        <p:spPr>
          <a:xfrm>
            <a:off x="457200" y="1752600"/>
            <a:ext cx="8534400" cy="4572000"/>
          </a:xfrm>
          <a:prstGeom prst="rect">
            <a:avLst/>
          </a:prstGeom>
        </p:spPr>
        <p:txBody>
          <a:bodyPr vert="horz" lIns="100584" tIns="45720" anchor="b">
            <a:normAutofit/>
          </a:bodyPr>
          <a:lstStyle/>
          <a:p>
            <a:endParaRPr lang="en-US" dirty="0"/>
          </a:p>
        </p:txBody>
      </p:sp>
      <p:sp>
        <p:nvSpPr>
          <p:cNvPr id="8" name="TextBox 7"/>
          <p:cNvSpPr txBox="1"/>
          <p:nvPr/>
        </p:nvSpPr>
        <p:spPr>
          <a:xfrm>
            <a:off x="838200" y="1828800"/>
            <a:ext cx="8001000" cy="2031325"/>
          </a:xfrm>
          <a:prstGeom prst="rect">
            <a:avLst/>
          </a:prstGeom>
          <a:noFill/>
        </p:spPr>
        <p:txBody>
          <a:bodyPr wrap="square" rtlCol="0">
            <a:spAutoFit/>
          </a:bodyPr>
          <a:lstStyle/>
          <a:p>
            <a:r>
              <a:rPr lang="en-US" sz="1400" dirty="0" smtClean="0"/>
              <a:t>	Throughout the Unit, trash will be collected in the various bins listed in Lesson Zero.  One of those bins is the “Compost” bin. While use of material that will be collected in this bin won’t be discouraged, typically this bin will go untouched.  As a joint Science and Art lesson, this bin will form the basis of a compost pile that can be started at the school. As it is utilized in the classroom, changes will be monitored and discussed. Discussion of beauty will play a role in the life of the “Compost” bin. </a:t>
            </a:r>
          </a:p>
          <a:p>
            <a:r>
              <a:rPr lang="en-US" sz="1400" dirty="0" smtClean="0"/>
              <a:t>	As the unit concludes on the last day before Spring Break, the students will use the compost project and plant and fertilize flowers around the school. The flowers will be planted in various locations reflecting the type places that were chosen for Lesson Four. </a:t>
            </a:r>
          </a:p>
          <a:p>
            <a:endParaRPr lang="en-US" sz="1400" dirty="0"/>
          </a:p>
        </p:txBody>
      </p:sp>
      <p:pic>
        <p:nvPicPr>
          <p:cNvPr id="7" name="Picture 6" descr="Compost%20Sak%20soil%20Lifestyle.jpg"/>
          <p:cNvPicPr>
            <a:picLocks noChangeAspect="1"/>
          </p:cNvPicPr>
          <p:nvPr/>
        </p:nvPicPr>
        <p:blipFill>
          <a:blip r:embed="rId2" cstate="print"/>
          <a:stretch>
            <a:fillRect/>
          </a:stretch>
        </p:blipFill>
        <p:spPr>
          <a:xfrm>
            <a:off x="4851400" y="3657600"/>
            <a:ext cx="4064000" cy="304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UGNO9.jpg"/>
          <p:cNvPicPr>
            <a:picLocks noChangeAspect="1"/>
          </p:cNvPicPr>
          <p:nvPr/>
        </p:nvPicPr>
        <p:blipFill>
          <a:blip r:embed="rId2" cstate="print"/>
          <a:stretch>
            <a:fillRect/>
          </a:stretch>
        </p:blipFill>
        <p:spPr>
          <a:xfrm>
            <a:off x="914400" y="1095375"/>
            <a:ext cx="7620000" cy="46672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ZsScl.jpg"/>
          <p:cNvPicPr>
            <a:picLocks noChangeAspect="1"/>
          </p:cNvPicPr>
          <p:nvPr/>
        </p:nvPicPr>
        <p:blipFill>
          <a:blip r:embed="rId2" cstate="print"/>
          <a:srcRect t="11111" b="12222"/>
          <a:stretch>
            <a:fillRect/>
          </a:stretch>
        </p:blipFill>
        <p:spPr>
          <a:xfrm>
            <a:off x="718794" y="762000"/>
            <a:ext cx="8044206" cy="52578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F4lJR4.jpg"/>
          <p:cNvPicPr>
            <a:picLocks noChangeAspect="1"/>
          </p:cNvPicPr>
          <p:nvPr/>
        </p:nvPicPr>
        <p:blipFill>
          <a:blip r:embed="rId2" cstate="print"/>
          <a:stretch>
            <a:fillRect/>
          </a:stretch>
        </p:blipFill>
        <p:spPr>
          <a:xfrm>
            <a:off x="563880" y="1066800"/>
            <a:ext cx="8351520" cy="52197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latin typeface="Century" pitchFamily="18" charset="0"/>
              </a:rPr>
              <a:t>Frank Gehry</a:t>
            </a:r>
            <a:endParaRPr lang="en-US" dirty="0">
              <a:solidFill>
                <a:schemeClr val="bg1"/>
              </a:solidFill>
              <a:latin typeface="Century"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800px-EMPPano11.jpg"/>
          <p:cNvPicPr>
            <a:picLocks noGrp="1" noChangeAspect="1"/>
          </p:cNvPicPr>
          <p:nvPr>
            <p:ph type="pic"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800px-EMPPano11.jpg"/>
          <p:cNvPicPr>
            <a:picLocks noGrp="1" noChangeAspect="1"/>
          </p:cNvPicPr>
          <p:nvPr>
            <p:ph type="pic" idx="1"/>
          </p:nvPr>
        </p:nvPicPr>
        <p:blipFill>
          <a:blip r:embed="rId2" cstate="print"/>
          <a:stretch>
            <a:fillRect/>
          </a:stretch>
        </p:blipFill>
        <p:spPr>
          <a:xfrm>
            <a:off x="212103" y="163286"/>
            <a:ext cx="8719793" cy="653142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pitchFamily="18" charset="0"/>
              </a:rPr>
              <a:t>NAEA Presentation, March 2014</a:t>
            </a:r>
            <a:endParaRPr lang="en-US" dirty="0">
              <a:latin typeface="Century"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t>Unit Plan, Reclamation of the Abandoned</a:t>
            </a:r>
          </a:p>
          <a:p>
            <a:pPr lvl="1"/>
            <a:r>
              <a:rPr lang="en-US" dirty="0" smtClean="0"/>
              <a:t>Created for AE4200, Concepts in Planning Art Education</a:t>
            </a:r>
          </a:p>
          <a:p>
            <a:pPr lvl="1"/>
            <a:r>
              <a:rPr lang="en-US" dirty="0" smtClean="0"/>
              <a:t>Spring Semester 2013, OSU</a:t>
            </a:r>
          </a:p>
          <a:p>
            <a:r>
              <a:rPr lang="en-US" dirty="0" smtClean="0"/>
              <a:t>Lesson 2, Frank Gehry and the Trash Building</a:t>
            </a:r>
          </a:p>
          <a:p>
            <a:pPr lvl="1"/>
            <a:r>
              <a:rPr lang="en-US" dirty="0" smtClean="0"/>
              <a:t>Abridged version taught to 8</a:t>
            </a:r>
            <a:r>
              <a:rPr lang="en-US" baseline="30000" dirty="0" smtClean="0"/>
              <a:t>th</a:t>
            </a:r>
            <a:r>
              <a:rPr lang="en-US" dirty="0" smtClean="0"/>
              <a:t> grade Art Survey </a:t>
            </a:r>
          </a:p>
          <a:p>
            <a:pPr lvl="1"/>
            <a:r>
              <a:rPr lang="en-US" dirty="0" smtClean="0"/>
              <a:t>Indianola Informal School, 1 Class Period </a:t>
            </a:r>
          </a:p>
          <a:p>
            <a:pPr lvl="1"/>
            <a:r>
              <a:rPr lang="en-US" dirty="0" smtClean="0"/>
              <a:t>April 2013</a:t>
            </a:r>
          </a:p>
          <a:p>
            <a:r>
              <a:rPr lang="en-US" dirty="0" smtClean="0"/>
              <a:t>Reflections and Criticisms</a:t>
            </a:r>
          </a:p>
          <a:p>
            <a:pPr lvl="1"/>
            <a:r>
              <a:rPr lang="en-US" dirty="0" smtClean="0"/>
              <a:t>How did I reach the “Non-Artistic” student?</a:t>
            </a:r>
          </a:p>
          <a:p>
            <a:pPr lvl="1"/>
            <a:r>
              <a:rPr lang="en-US" dirty="0" smtClean="0"/>
              <a:t>How do we reproduce the interactions?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800px-EMPPano11.jpg"/>
          <p:cNvPicPr>
            <a:picLocks noGrp="1" noChangeAspect="1"/>
          </p:cNvPicPr>
          <p:nvPr>
            <p:ph type="pic" idx="1"/>
          </p:nvPr>
        </p:nvPicPr>
        <p:blipFill>
          <a:blip r:embed="rId2" cstate="print"/>
          <a:srcRect l="20833" r="20833"/>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800px-EMPPano11.jpg"/>
          <p:cNvPicPr>
            <a:picLocks noGrp="1" noChangeAspect="1"/>
          </p:cNvPicPr>
          <p:nvPr>
            <p:ph type="pic" idx="1"/>
          </p:nvPr>
        </p:nvPicPr>
        <p:blipFill>
          <a:blip r:embed="rId2" cstate="print"/>
          <a:stretch>
            <a:fillRect/>
          </a:stretch>
        </p:blipFill>
        <p:spPr>
          <a:xfrm>
            <a:off x="0" y="163286"/>
            <a:ext cx="9144000" cy="6531428"/>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800px-EMPPano11.jpg"/>
          <p:cNvPicPr>
            <a:picLocks noGrp="1" noChangeAspect="1"/>
          </p:cNvPicPr>
          <p:nvPr>
            <p:ph type="pic" idx="1"/>
          </p:nvPr>
        </p:nvPicPr>
        <p:blipFill>
          <a:blip r:embed="rId2" cstate="print"/>
          <a:stretch>
            <a:fillRect/>
          </a:stretch>
        </p:blipFill>
        <p:spPr>
          <a:xfrm>
            <a:off x="0" y="383543"/>
            <a:ext cx="9144000" cy="6110409"/>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800px-EMPPano11.jpg"/>
          <p:cNvPicPr>
            <a:picLocks noGrp="1" noChangeAspect="1"/>
          </p:cNvPicPr>
          <p:nvPr>
            <p:ph type="pic" idx="1"/>
          </p:nvPr>
        </p:nvPicPr>
        <p:blipFill>
          <a:blip r:embed="rId2" cstate="print"/>
          <a:stretch>
            <a:fillRect/>
          </a:stretch>
        </p:blipFill>
        <p:spPr>
          <a:xfrm>
            <a:off x="0" y="381000"/>
            <a:ext cx="9144000" cy="611549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Placeholder 4" descr="800px-EMPPano11.jpg"/>
          <p:cNvPicPr>
            <a:picLocks noGrp="1" noChangeAspect="1"/>
          </p:cNvPicPr>
          <p:nvPr>
            <p:ph type="pic" idx="1"/>
          </p:nvPr>
        </p:nvPicPr>
        <p:blipFill>
          <a:blip r:embed="rId2" cstate="print"/>
          <a:stretch>
            <a:fillRect/>
          </a:stretch>
        </p:blipFill>
        <p:spPr>
          <a:xfrm>
            <a:off x="212103" y="1326561"/>
            <a:ext cx="8719793" cy="4204877"/>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G_1886.JPG"/>
          <p:cNvPicPr>
            <a:picLocks noGrp="1" noChangeAspect="1"/>
          </p:cNvPicPr>
          <p:nvPr>
            <p:ph idx="1"/>
          </p:nvPr>
        </p:nvPicPr>
        <p:blipFill>
          <a:blip r:embed="rId2" cstate="print"/>
          <a:stretch>
            <a:fillRect/>
          </a:stretch>
        </p:blipFill>
        <p:spPr>
          <a:xfrm>
            <a:off x="1371600" y="1784350"/>
            <a:ext cx="6858000" cy="4572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G:\Everything Else\For 4-16\Untitled2.jpg"/>
          <p:cNvPicPr>
            <a:picLocks noChangeAspect="1" noChangeArrowheads="1"/>
          </p:cNvPicPr>
          <p:nvPr/>
        </p:nvPicPr>
        <p:blipFill>
          <a:blip r:embed="rId2" cstate="print"/>
          <a:srcRect/>
          <a:stretch>
            <a:fillRect/>
          </a:stretch>
        </p:blipFill>
        <p:spPr bwMode="auto">
          <a:xfrm>
            <a:off x="2209800" y="14287"/>
            <a:ext cx="4508967" cy="696840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DeLouge.jpg"/>
          <p:cNvPicPr>
            <a:picLocks noChangeAspect="1"/>
          </p:cNvPicPr>
          <p:nvPr/>
        </p:nvPicPr>
        <p:blipFill>
          <a:blip r:embed="rId2" cstate="print"/>
          <a:stretch>
            <a:fillRect/>
          </a:stretch>
        </p:blipFill>
        <p:spPr>
          <a:xfrm>
            <a:off x="2167148" y="76200"/>
            <a:ext cx="4809704" cy="6858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idan.jpg"/>
          <p:cNvPicPr>
            <a:picLocks noChangeAspect="1"/>
          </p:cNvPicPr>
          <p:nvPr/>
        </p:nvPicPr>
        <p:blipFill>
          <a:blip r:embed="rId2" cstate="print"/>
          <a:stretch>
            <a:fillRect/>
          </a:stretch>
        </p:blipFill>
        <p:spPr>
          <a:xfrm>
            <a:off x="2279051" y="0"/>
            <a:ext cx="4585897" cy="6858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Old People.jpg"/>
          <p:cNvPicPr>
            <a:picLocks noChangeAspect="1"/>
          </p:cNvPicPr>
          <p:nvPr/>
        </p:nvPicPr>
        <p:blipFill>
          <a:blip r:embed="rId2" cstate="print"/>
          <a:stretch>
            <a:fillRect/>
          </a:stretch>
        </p:blipFill>
        <p:spPr>
          <a:xfrm>
            <a:off x="2076162" y="0"/>
            <a:ext cx="4991676"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6OKpr.jpg"/>
          <p:cNvPicPr>
            <a:picLocks noChangeAspect="1"/>
          </p:cNvPicPr>
          <p:nvPr/>
        </p:nvPicPr>
        <p:blipFill>
          <a:blip r:embed="rId2" cstate="print">
            <a:duotone>
              <a:prstClr val="black"/>
              <a:schemeClr val="tx2">
                <a:tint val="45000"/>
                <a:satMod val="400000"/>
              </a:schemeClr>
            </a:duotone>
          </a:blip>
          <a:srcRect t="12222" b="32222"/>
          <a:stretch>
            <a:fillRect/>
          </a:stretch>
        </p:blipFill>
        <p:spPr>
          <a:xfrm>
            <a:off x="2057400" y="152400"/>
            <a:ext cx="5303520" cy="4419600"/>
          </a:xfrm>
          <a:prstGeom prst="rect">
            <a:avLst/>
          </a:prstGeom>
        </p:spPr>
      </p:pic>
      <p:sp>
        <p:nvSpPr>
          <p:cNvPr id="3" name="Subtitle 2"/>
          <p:cNvSpPr>
            <a:spLocks noGrp="1"/>
          </p:cNvSpPr>
          <p:nvPr>
            <p:ph type="subTitle" idx="1"/>
          </p:nvPr>
        </p:nvSpPr>
        <p:spPr>
          <a:xfrm>
            <a:off x="4191000" y="4267200"/>
            <a:ext cx="7772400" cy="1508760"/>
          </a:xfrm>
        </p:spPr>
        <p:txBody>
          <a:bodyPr/>
          <a:lstStyle/>
          <a:p>
            <a:r>
              <a:rPr lang="en-US" dirty="0" smtClean="0"/>
              <a:t>A Unit in 5 Lessons by Greg Lawrence</a:t>
            </a:r>
            <a:endParaRPr lang="en-US" dirty="0"/>
          </a:p>
        </p:txBody>
      </p:sp>
      <p:sp>
        <p:nvSpPr>
          <p:cNvPr id="5" name="TextBox 4"/>
          <p:cNvSpPr txBox="1"/>
          <p:nvPr/>
        </p:nvSpPr>
        <p:spPr>
          <a:xfrm>
            <a:off x="457200" y="4572000"/>
            <a:ext cx="8534400" cy="800219"/>
          </a:xfrm>
          <a:prstGeom prst="rect">
            <a:avLst/>
          </a:prstGeom>
          <a:noFill/>
        </p:spPr>
        <p:txBody>
          <a:bodyPr wrap="square" rtlCol="0">
            <a:spAutoFit/>
          </a:bodyPr>
          <a:lstStyle/>
          <a:p>
            <a:pPr algn="ctr"/>
            <a:r>
              <a:rPr lang="en-US" sz="4600" dirty="0" smtClean="0">
                <a:latin typeface="Century" pitchFamily="18" charset="0"/>
              </a:rPr>
              <a:t>Reclamation of the Abandoned</a:t>
            </a:r>
            <a:endParaRPr lang="en-US" sz="4600" dirty="0">
              <a:latin typeface="Century"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pitchFamily="18" charset="0"/>
              </a:rPr>
              <a:t>The “Non-Artistic” Students</a:t>
            </a:r>
            <a:endParaRPr lang="en-US" dirty="0">
              <a:latin typeface="Century" pitchFamily="18" charset="0"/>
            </a:endParaRPr>
          </a:p>
        </p:txBody>
      </p:sp>
      <p:graphicFrame>
        <p:nvGraphicFramePr>
          <p:cNvPr id="4" name="Content Placeholder 3"/>
          <p:cNvGraphicFramePr>
            <a:graphicFrameLocks noGrp="1"/>
          </p:cNvGraphicFramePr>
          <p:nvPr>
            <p:ph idx="1"/>
          </p:nvPr>
        </p:nvGraphicFramePr>
        <p:xfrm>
          <a:off x="914400" y="178356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5617698" cy="2382128"/>
          </a:xfrm>
        </p:spPr>
        <p:txBody>
          <a:bodyPr/>
          <a:lstStyle/>
          <a:p>
            <a:r>
              <a:rPr lang="en-US" dirty="0" smtClean="0"/>
              <a:t>Greg Lawrence</a:t>
            </a:r>
          </a:p>
          <a:p>
            <a:r>
              <a:rPr lang="en-US" dirty="0" smtClean="0"/>
              <a:t>Ohio State University</a:t>
            </a:r>
          </a:p>
          <a:p>
            <a:r>
              <a:rPr lang="en-US" dirty="0" smtClean="0"/>
              <a:t>Columbus, OH</a:t>
            </a:r>
          </a:p>
          <a:p>
            <a:r>
              <a:rPr lang="en-US" dirty="0" smtClean="0"/>
              <a:t>lawrence.213@osu.edu</a:t>
            </a:r>
          </a:p>
          <a:p>
            <a:endParaRPr lang="en-US" dirty="0"/>
          </a:p>
        </p:txBody>
      </p:sp>
      <p:sp>
        <p:nvSpPr>
          <p:cNvPr id="3" name="Title 2"/>
          <p:cNvSpPr>
            <a:spLocks noGrp="1"/>
          </p:cNvSpPr>
          <p:nvPr>
            <p:ph type="title"/>
          </p:nvPr>
        </p:nvSpPr>
        <p:spPr/>
        <p:txBody>
          <a:bodyPr/>
          <a:lstStyle/>
          <a:p>
            <a:r>
              <a:rPr lang="en-US" dirty="0" smtClean="0"/>
              <a:t>Questions?</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990600"/>
            <a:ext cx="7772400" cy="533400"/>
          </a:xfrm>
        </p:spPr>
        <p:txBody>
          <a:bodyPr>
            <a:normAutofit/>
          </a:bodyPr>
          <a:lstStyle/>
          <a:p>
            <a:pPr algn="ctr"/>
            <a:r>
              <a:rPr lang="en-US" sz="1800" dirty="0" smtClean="0"/>
              <a:t>Exploring the effects of time on objects and reclaiming the abandoned for art. </a:t>
            </a:r>
            <a:endParaRPr lang="en-US" sz="1800" dirty="0"/>
          </a:p>
        </p:txBody>
      </p:sp>
      <p:sp>
        <p:nvSpPr>
          <p:cNvPr id="5" name="TextBox 4"/>
          <p:cNvSpPr txBox="1"/>
          <p:nvPr/>
        </p:nvSpPr>
        <p:spPr>
          <a:xfrm>
            <a:off x="457200" y="152400"/>
            <a:ext cx="8534400" cy="800219"/>
          </a:xfrm>
          <a:prstGeom prst="rect">
            <a:avLst/>
          </a:prstGeom>
          <a:noFill/>
        </p:spPr>
        <p:txBody>
          <a:bodyPr wrap="square" rtlCol="0">
            <a:spAutoFit/>
          </a:bodyPr>
          <a:lstStyle/>
          <a:p>
            <a:pPr algn="ctr"/>
            <a:r>
              <a:rPr lang="en-US" sz="4600" dirty="0" smtClean="0">
                <a:latin typeface="Century" pitchFamily="18" charset="0"/>
              </a:rPr>
              <a:t>Abandonment &amp; Reclamation</a:t>
            </a:r>
            <a:endParaRPr lang="en-US" sz="4600" dirty="0">
              <a:latin typeface="Century" pitchFamily="18" charset="0"/>
            </a:endParaRPr>
          </a:p>
        </p:txBody>
      </p:sp>
      <p:sp>
        <p:nvSpPr>
          <p:cNvPr id="4" name="TextBox 3"/>
          <p:cNvSpPr txBox="1"/>
          <p:nvPr/>
        </p:nvSpPr>
        <p:spPr>
          <a:xfrm>
            <a:off x="457200" y="1752600"/>
            <a:ext cx="8534400" cy="707886"/>
          </a:xfrm>
          <a:prstGeom prst="rect">
            <a:avLst/>
          </a:prstGeom>
          <a:noFill/>
        </p:spPr>
        <p:txBody>
          <a:bodyPr wrap="square" rtlCol="0">
            <a:spAutoFit/>
          </a:bodyPr>
          <a:lstStyle/>
          <a:p>
            <a:pPr algn="ctr"/>
            <a:r>
              <a:rPr lang="en-US" sz="4000" dirty="0" smtClean="0">
                <a:latin typeface="Century" pitchFamily="18" charset="0"/>
              </a:rPr>
              <a:t>Essential Questions &amp; Concepts:</a:t>
            </a:r>
            <a:endParaRPr lang="en-US" sz="4000" dirty="0">
              <a:latin typeface="Century" pitchFamily="18" charset="0"/>
            </a:endParaRPr>
          </a:p>
        </p:txBody>
      </p:sp>
      <p:sp>
        <p:nvSpPr>
          <p:cNvPr id="6" name="Subtitle 2"/>
          <p:cNvSpPr txBox="1">
            <a:spLocks/>
          </p:cNvSpPr>
          <p:nvPr/>
        </p:nvSpPr>
        <p:spPr>
          <a:xfrm>
            <a:off x="457200" y="2590800"/>
            <a:ext cx="8534400" cy="3124200"/>
          </a:xfrm>
          <a:prstGeom prst="rect">
            <a:avLst/>
          </a:prstGeom>
        </p:spPr>
        <p:txBody>
          <a:bodyPr vert="horz" lIns="100584" tIns="45720" anchor="b">
            <a:normAutofit/>
          </a:bodyPr>
          <a:lstStyle/>
          <a:p>
            <a:pPr lvl="2">
              <a:buClr>
                <a:schemeClr val="tx2"/>
              </a:buClr>
              <a:buSzPct val="95000"/>
              <a:buFont typeface="Arial" pitchFamily="34" charset="0"/>
              <a:buChar char="•"/>
            </a:pPr>
            <a:r>
              <a:rPr lang="en-US" dirty="0" smtClean="0"/>
              <a:t>   What </a:t>
            </a:r>
            <a:r>
              <a:rPr lang="en-US" dirty="0"/>
              <a:t>is Trash</a:t>
            </a:r>
            <a:r>
              <a:rPr lang="en-US" dirty="0" smtClean="0"/>
              <a:t>?</a:t>
            </a:r>
          </a:p>
          <a:p>
            <a:pPr lvl="2">
              <a:buClr>
                <a:schemeClr val="tx2"/>
              </a:buClr>
              <a:buSzPct val="95000"/>
              <a:buFont typeface="Arial" pitchFamily="34" charset="0"/>
              <a:buChar char="•"/>
            </a:pPr>
            <a:endParaRPr lang="en-US" dirty="0"/>
          </a:p>
          <a:p>
            <a:pPr lvl="2">
              <a:buClr>
                <a:schemeClr val="tx2"/>
              </a:buClr>
              <a:buSzPct val="95000"/>
              <a:buFont typeface="Arial" pitchFamily="34" charset="0"/>
              <a:buChar char="•"/>
            </a:pPr>
            <a:r>
              <a:rPr lang="en-US" dirty="0"/>
              <a:t> </a:t>
            </a:r>
            <a:r>
              <a:rPr lang="en-US" dirty="0" smtClean="0"/>
              <a:t>  What </a:t>
            </a:r>
            <a:r>
              <a:rPr lang="en-US" dirty="0"/>
              <a:t>is Art</a:t>
            </a:r>
            <a:r>
              <a:rPr lang="en-US" dirty="0" smtClean="0"/>
              <a:t>?</a:t>
            </a:r>
          </a:p>
          <a:p>
            <a:pPr lvl="2">
              <a:buClr>
                <a:schemeClr val="tx2"/>
              </a:buClr>
              <a:buSzPct val="95000"/>
              <a:buFont typeface="Arial" pitchFamily="34" charset="0"/>
              <a:buChar char="•"/>
            </a:pPr>
            <a:endParaRPr lang="en-US" dirty="0"/>
          </a:p>
          <a:p>
            <a:pPr lvl="2">
              <a:buClr>
                <a:schemeClr val="tx2"/>
              </a:buClr>
              <a:buSzPct val="95000"/>
              <a:buFont typeface="Arial" pitchFamily="34" charset="0"/>
              <a:buChar char="•"/>
            </a:pPr>
            <a:r>
              <a:rPr lang="en-US" dirty="0" smtClean="0"/>
              <a:t>   What </a:t>
            </a:r>
            <a:r>
              <a:rPr lang="en-US" dirty="0"/>
              <a:t>is Beauty</a:t>
            </a:r>
            <a:r>
              <a:rPr lang="en-US" dirty="0" smtClean="0"/>
              <a:t>?</a:t>
            </a:r>
          </a:p>
          <a:p>
            <a:pPr lvl="2">
              <a:buClr>
                <a:schemeClr val="tx2"/>
              </a:buClr>
              <a:buSzPct val="95000"/>
              <a:buFont typeface="Arial" pitchFamily="34" charset="0"/>
              <a:buChar char="•"/>
            </a:pPr>
            <a:endParaRPr lang="en-US" dirty="0"/>
          </a:p>
          <a:p>
            <a:pPr lvl="2">
              <a:buClr>
                <a:schemeClr val="tx2"/>
              </a:buClr>
              <a:buSzPct val="95000"/>
              <a:buFont typeface="Arial" pitchFamily="34" charset="0"/>
              <a:buChar char="•"/>
            </a:pPr>
            <a:r>
              <a:rPr lang="en-US" dirty="0" smtClean="0"/>
              <a:t>   Can </a:t>
            </a:r>
            <a:r>
              <a:rPr lang="en-US" dirty="0"/>
              <a:t>something be beyond reclamation</a:t>
            </a:r>
            <a:r>
              <a:rPr lang="en-US" dirty="0" smtClean="0"/>
              <a:t>?</a:t>
            </a:r>
          </a:p>
          <a:p>
            <a:pPr lvl="2">
              <a:buClr>
                <a:schemeClr val="tx2"/>
              </a:buClr>
              <a:buSzPct val="95000"/>
              <a:buFont typeface="Arial" pitchFamily="34" charset="0"/>
              <a:buChar char="•"/>
            </a:pPr>
            <a:endParaRPr lang="en-US" dirty="0"/>
          </a:p>
          <a:p>
            <a:pPr lvl="2">
              <a:buClr>
                <a:schemeClr val="tx2"/>
              </a:buClr>
              <a:buSzPct val="95000"/>
              <a:buFont typeface="Arial" pitchFamily="34" charset="0"/>
              <a:buChar char="•"/>
            </a:pPr>
            <a:r>
              <a:rPr lang="en-US" dirty="0" smtClean="0"/>
              <a:t>   Why </a:t>
            </a:r>
            <a:r>
              <a:rPr lang="en-US" dirty="0"/>
              <a:t>do we make decisions as artists?</a:t>
            </a:r>
          </a:p>
          <a:p>
            <a:pPr marL="0" marR="0" lvl="0" indent="0" algn="ctr" defTabSz="914400" rtl="0" eaLnBrk="1" fontAlgn="auto" latinLnBrk="0" hangingPunct="1">
              <a:lnSpc>
                <a:spcPct val="100000"/>
              </a:lnSpc>
              <a:spcBef>
                <a:spcPts val="0"/>
              </a:spcBef>
              <a:spcAft>
                <a:spcPts val="0"/>
              </a:spcAft>
              <a:buClr>
                <a:schemeClr val="tx2"/>
              </a:buClr>
              <a:buSzPct val="95000"/>
              <a:buFont typeface="Wingdings"/>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990600"/>
            <a:ext cx="7772400" cy="533400"/>
          </a:xfrm>
        </p:spPr>
        <p:txBody>
          <a:bodyPr>
            <a:normAutofit/>
          </a:bodyPr>
          <a:lstStyle/>
          <a:p>
            <a:pPr algn="ctr"/>
            <a:r>
              <a:rPr lang="en-US" sz="1800" dirty="0" smtClean="0"/>
              <a:t>Exploring the effects of time on objects and reclaiming the abandoned for art. </a:t>
            </a:r>
            <a:endParaRPr lang="en-US" sz="1800" dirty="0"/>
          </a:p>
        </p:txBody>
      </p:sp>
      <p:sp>
        <p:nvSpPr>
          <p:cNvPr id="5" name="TextBox 4"/>
          <p:cNvSpPr txBox="1"/>
          <p:nvPr/>
        </p:nvSpPr>
        <p:spPr>
          <a:xfrm>
            <a:off x="457200" y="152400"/>
            <a:ext cx="8534400" cy="800219"/>
          </a:xfrm>
          <a:prstGeom prst="rect">
            <a:avLst/>
          </a:prstGeom>
          <a:noFill/>
        </p:spPr>
        <p:txBody>
          <a:bodyPr wrap="square" rtlCol="0">
            <a:spAutoFit/>
          </a:bodyPr>
          <a:lstStyle/>
          <a:p>
            <a:pPr algn="ctr"/>
            <a:r>
              <a:rPr lang="en-US" sz="4600" dirty="0" smtClean="0">
                <a:latin typeface="Century" pitchFamily="18" charset="0"/>
              </a:rPr>
              <a:t>Abandonment &amp; Reclamation</a:t>
            </a:r>
            <a:endParaRPr lang="en-US" sz="4600" dirty="0">
              <a:latin typeface="Century" pitchFamily="18" charset="0"/>
            </a:endParaRPr>
          </a:p>
        </p:txBody>
      </p:sp>
      <p:sp>
        <p:nvSpPr>
          <p:cNvPr id="4" name="TextBox 3"/>
          <p:cNvSpPr txBox="1"/>
          <p:nvPr/>
        </p:nvSpPr>
        <p:spPr>
          <a:xfrm>
            <a:off x="457200" y="1676400"/>
            <a:ext cx="8534400" cy="707886"/>
          </a:xfrm>
          <a:prstGeom prst="rect">
            <a:avLst/>
          </a:prstGeom>
          <a:noFill/>
        </p:spPr>
        <p:txBody>
          <a:bodyPr wrap="square" rtlCol="0">
            <a:spAutoFit/>
          </a:bodyPr>
          <a:lstStyle/>
          <a:p>
            <a:pPr algn="ctr"/>
            <a:r>
              <a:rPr lang="en-US" sz="4000" dirty="0" smtClean="0">
                <a:latin typeface="Century" pitchFamily="18" charset="0"/>
              </a:rPr>
              <a:t>Rationale:</a:t>
            </a:r>
            <a:endParaRPr lang="en-US" sz="4000" dirty="0">
              <a:latin typeface="Century" pitchFamily="18" charset="0"/>
            </a:endParaRPr>
          </a:p>
        </p:txBody>
      </p:sp>
      <p:sp>
        <p:nvSpPr>
          <p:cNvPr id="6" name="Subtitle 2"/>
          <p:cNvSpPr txBox="1">
            <a:spLocks/>
          </p:cNvSpPr>
          <p:nvPr/>
        </p:nvSpPr>
        <p:spPr>
          <a:xfrm>
            <a:off x="457200" y="2362200"/>
            <a:ext cx="8534400" cy="4495800"/>
          </a:xfrm>
          <a:prstGeom prst="rect">
            <a:avLst/>
          </a:prstGeom>
        </p:spPr>
        <p:txBody>
          <a:bodyPr vert="horz" lIns="100584" tIns="45720" anchor="b">
            <a:normAutofit/>
          </a:bodyPr>
          <a:lstStyle/>
          <a:p>
            <a:r>
              <a:rPr lang="en-US" b="1" dirty="0" smtClean="0"/>
              <a:t>	</a:t>
            </a:r>
            <a:r>
              <a:rPr lang="en-US" dirty="0" smtClean="0"/>
              <a:t>The average student can </a:t>
            </a:r>
            <a:r>
              <a:rPr lang="en-US" b="1" dirty="0" smtClean="0"/>
              <a:t>relate</a:t>
            </a:r>
            <a:r>
              <a:rPr lang="en-US" dirty="0" smtClean="0"/>
              <a:t> well to the ideas of abandonment and reclamation. Especially in late middle school and early high school, students develop a </a:t>
            </a:r>
            <a:r>
              <a:rPr lang="en-US" b="1" dirty="0" smtClean="0"/>
              <a:t>“me vs. the world” mentality</a:t>
            </a:r>
            <a:r>
              <a:rPr lang="en-US" dirty="0" smtClean="0"/>
              <a:t>. They experience perceived abandonment in multiple social circles and communities. Often they feel that “no one understands” and that they are the only person to experience the troubles they are facing. The reuse of materials and reclamation of the abandoned can provide a positive reinforcement. In the “discarded” they can see themselves and see the rebirth into art. </a:t>
            </a:r>
          </a:p>
          <a:p>
            <a:r>
              <a:rPr lang="en-US" dirty="0" smtClean="0"/>
              <a:t>	Reclamation also has a great relation to the </a:t>
            </a:r>
            <a:r>
              <a:rPr lang="en-US" b="1" dirty="0" smtClean="0"/>
              <a:t>cultural significance</a:t>
            </a:r>
            <a:r>
              <a:rPr lang="en-US" dirty="0" smtClean="0"/>
              <a:t> of recycling and the environment. With the arrival of media outlets like </a:t>
            </a:r>
            <a:r>
              <a:rPr lang="en-US" dirty="0" err="1" smtClean="0"/>
              <a:t>Facebook</a:t>
            </a:r>
            <a:r>
              <a:rPr lang="en-US" dirty="0" smtClean="0"/>
              <a:t> and </a:t>
            </a:r>
            <a:r>
              <a:rPr lang="en-US" dirty="0" err="1" smtClean="0"/>
              <a:t>Pinterest</a:t>
            </a:r>
            <a:r>
              <a:rPr lang="en-US" dirty="0" smtClean="0"/>
              <a:t>, ideas of reuse and reclamation are invading the household and decoration. Always looking for a better, cheaper, and “greener” way of decorating our homes, reclaimed art is a cultural phenomenon.</a:t>
            </a:r>
          </a:p>
          <a:p>
            <a:r>
              <a:rPr lang="en-US" dirty="0" smtClean="0"/>
              <a:t>	The idea of the </a:t>
            </a:r>
            <a:r>
              <a:rPr lang="en-US" b="1" dirty="0" smtClean="0"/>
              <a:t>cyclical life </a:t>
            </a:r>
            <a:r>
              <a:rPr lang="en-US" dirty="0" smtClean="0"/>
              <a:t>of an object is also something we can relate to science as well as literary devices, giving the unit a good foothold for </a:t>
            </a:r>
            <a:r>
              <a:rPr lang="en-US" b="1" dirty="0" smtClean="0"/>
              <a:t>integration</a:t>
            </a:r>
            <a:r>
              <a:rPr lang="en-US" dirty="0" smtClean="0"/>
              <a:t> and deeper meaning.  </a:t>
            </a:r>
          </a:p>
          <a:p>
            <a:pPr marL="0" marR="0" lvl="0" indent="0" algn="ctr" defTabSz="914400" rtl="0" eaLnBrk="1" fontAlgn="auto" latinLnBrk="0" hangingPunct="1">
              <a:lnSpc>
                <a:spcPct val="100000"/>
              </a:lnSpc>
              <a:spcBef>
                <a:spcPts val="0"/>
              </a:spcBef>
              <a:spcAft>
                <a:spcPts val="0"/>
              </a:spcAft>
              <a:buClr>
                <a:schemeClr val="tx2"/>
              </a:buClr>
              <a:buSzPct val="95000"/>
              <a:buFont typeface="Wingdings"/>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914400"/>
            <a:ext cx="7772400" cy="533400"/>
          </a:xfrm>
        </p:spPr>
        <p:txBody>
          <a:bodyPr>
            <a:normAutofit/>
          </a:bodyPr>
          <a:lstStyle/>
          <a:p>
            <a:pPr algn="ctr"/>
            <a:r>
              <a:rPr lang="en-US" sz="1800" dirty="0" smtClean="0"/>
              <a:t>Art Survey Course, 8</a:t>
            </a:r>
            <a:r>
              <a:rPr lang="en-US" sz="1800" baseline="30000" dirty="0" smtClean="0"/>
              <a:t>th</a:t>
            </a:r>
            <a:r>
              <a:rPr lang="en-US" sz="1800" dirty="0" smtClean="0"/>
              <a:t> Grade</a:t>
            </a:r>
            <a:endParaRPr lang="en-US" sz="1800" dirty="0"/>
          </a:p>
        </p:txBody>
      </p:sp>
      <p:sp>
        <p:nvSpPr>
          <p:cNvPr id="5" name="TextBox 4"/>
          <p:cNvSpPr txBox="1"/>
          <p:nvPr/>
        </p:nvSpPr>
        <p:spPr>
          <a:xfrm>
            <a:off x="457200" y="152400"/>
            <a:ext cx="8534400" cy="800219"/>
          </a:xfrm>
          <a:prstGeom prst="rect">
            <a:avLst/>
          </a:prstGeom>
          <a:noFill/>
        </p:spPr>
        <p:txBody>
          <a:bodyPr wrap="square" rtlCol="0">
            <a:spAutoFit/>
          </a:bodyPr>
          <a:lstStyle/>
          <a:p>
            <a:pPr algn="ctr"/>
            <a:r>
              <a:rPr lang="en-US" sz="4600" dirty="0" smtClean="0">
                <a:latin typeface="Century" pitchFamily="18" charset="0"/>
              </a:rPr>
              <a:t>Indianola Informal K-8</a:t>
            </a:r>
            <a:endParaRPr lang="en-US" sz="4600" dirty="0">
              <a:latin typeface="Century" pitchFamily="18" charset="0"/>
            </a:endParaRPr>
          </a:p>
        </p:txBody>
      </p:sp>
      <p:sp>
        <p:nvSpPr>
          <p:cNvPr id="6" name="Subtitle 2"/>
          <p:cNvSpPr txBox="1">
            <a:spLocks/>
          </p:cNvSpPr>
          <p:nvPr/>
        </p:nvSpPr>
        <p:spPr>
          <a:xfrm>
            <a:off x="457200" y="4419600"/>
            <a:ext cx="8534400" cy="2209800"/>
          </a:xfrm>
          <a:prstGeom prst="rect">
            <a:avLst/>
          </a:prstGeom>
        </p:spPr>
        <p:txBody>
          <a:bodyPr vert="horz" lIns="100584" tIns="45720" anchor="b">
            <a:normAutofit/>
          </a:bodyPr>
          <a:lstStyle/>
          <a:p>
            <a:pPr marL="0" marR="0" lvl="0" indent="0" algn="ctr" defTabSz="914400" rtl="0" eaLnBrk="1" fontAlgn="auto" latinLnBrk="0" hangingPunct="1">
              <a:lnSpc>
                <a:spcPct val="100000"/>
              </a:lnSpc>
              <a:spcBef>
                <a:spcPts val="0"/>
              </a:spcBef>
              <a:spcAft>
                <a:spcPts val="0"/>
              </a:spcAft>
              <a:buClr>
                <a:schemeClr val="tx2"/>
              </a:buClr>
              <a:buSzPct val="95000"/>
              <a:buFont typeface="Wingdings"/>
              <a:buNone/>
              <a:tabLst/>
              <a:defRPr/>
            </a:pPr>
            <a:r>
              <a:rPr kumimoji="0" lang="en-US" sz="1800" i="0" u="none" strike="noStrike" kern="1200" cap="none" spc="0" normalizeH="0" baseline="0" noProof="0" dirty="0" smtClean="0">
                <a:ln>
                  <a:noFill/>
                </a:ln>
                <a:solidFill>
                  <a:schemeClr val="tx1"/>
                </a:solidFill>
                <a:effectLst/>
                <a:uLnTx/>
                <a:uFillTx/>
                <a:latin typeface="+mn-lt"/>
                <a:ea typeface="+mn-ea"/>
                <a:cs typeface="+mn-cs"/>
              </a:rPr>
              <a:t>Columbus</a:t>
            </a:r>
            <a:r>
              <a:rPr kumimoji="0" lang="en-US" sz="1800" i="0" u="none" strike="noStrike" kern="1200" cap="none" spc="0" normalizeH="0" noProof="0" dirty="0" smtClean="0">
                <a:ln>
                  <a:noFill/>
                </a:ln>
                <a:solidFill>
                  <a:schemeClr val="tx1"/>
                </a:solidFill>
                <a:effectLst/>
                <a:uLnTx/>
                <a:uFillTx/>
                <a:latin typeface="+mn-lt"/>
                <a:ea typeface="+mn-ea"/>
                <a:cs typeface="+mn-cs"/>
              </a:rPr>
              <a:t> City Schools, 2 Classes, between 20-24 students a period, 55 minute periods</a:t>
            </a:r>
          </a:p>
          <a:p>
            <a:pPr marL="0" marR="0" lvl="0" indent="0" algn="ctr" defTabSz="914400" rtl="0" eaLnBrk="1" fontAlgn="auto" latinLnBrk="0" hangingPunct="1">
              <a:lnSpc>
                <a:spcPct val="100000"/>
              </a:lnSpc>
              <a:spcBef>
                <a:spcPts val="0"/>
              </a:spcBef>
              <a:spcAft>
                <a:spcPts val="0"/>
              </a:spcAft>
              <a:buClr>
                <a:schemeClr val="tx2"/>
              </a:buClr>
              <a:buSzPct val="95000"/>
              <a:buFont typeface="Wingdings"/>
              <a:buNone/>
              <a:tabLst/>
              <a:defRPr/>
            </a:pPr>
            <a:r>
              <a:rPr lang="en-US" baseline="0" dirty="0" smtClean="0"/>
              <a:t>Unit</a:t>
            </a:r>
            <a:r>
              <a:rPr lang="en-US" dirty="0" smtClean="0"/>
              <a:t> Time Table: Jan 7</a:t>
            </a:r>
            <a:r>
              <a:rPr lang="en-US" baseline="30000" dirty="0" smtClean="0"/>
              <a:t>th</a:t>
            </a:r>
            <a:r>
              <a:rPr lang="en-US" dirty="0" smtClean="0"/>
              <a:t> – March 28</a:t>
            </a:r>
            <a:r>
              <a:rPr lang="en-US" baseline="30000" dirty="0" smtClean="0"/>
              <a:t>th</a:t>
            </a:r>
            <a:r>
              <a:rPr lang="en-US" dirty="0" smtClean="0"/>
              <a:t> 2013</a:t>
            </a:r>
            <a:endParaRPr kumimoji="0" lang="en-US" sz="180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img_0063.jpg"/>
          <p:cNvPicPr>
            <a:picLocks noChangeAspect="1"/>
          </p:cNvPicPr>
          <p:nvPr/>
        </p:nvPicPr>
        <p:blipFill>
          <a:blip r:embed="rId2" cstate="print"/>
          <a:stretch>
            <a:fillRect/>
          </a:stretch>
        </p:blipFill>
        <p:spPr>
          <a:xfrm>
            <a:off x="1485900" y="1600200"/>
            <a:ext cx="6438900" cy="4292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990600"/>
            <a:ext cx="7772400" cy="533400"/>
          </a:xfrm>
        </p:spPr>
        <p:txBody>
          <a:bodyPr>
            <a:normAutofit/>
          </a:bodyPr>
          <a:lstStyle/>
          <a:p>
            <a:pPr algn="ctr"/>
            <a:r>
              <a:rPr lang="en-US" dirty="0" smtClean="0"/>
              <a:t>Visual Arts, Grade 8</a:t>
            </a:r>
            <a:endParaRPr lang="en-US" dirty="0"/>
          </a:p>
        </p:txBody>
      </p:sp>
      <p:sp>
        <p:nvSpPr>
          <p:cNvPr id="5" name="TextBox 4"/>
          <p:cNvSpPr txBox="1"/>
          <p:nvPr/>
        </p:nvSpPr>
        <p:spPr>
          <a:xfrm>
            <a:off x="457200" y="152400"/>
            <a:ext cx="8534400" cy="800219"/>
          </a:xfrm>
          <a:prstGeom prst="rect">
            <a:avLst/>
          </a:prstGeom>
          <a:noFill/>
        </p:spPr>
        <p:txBody>
          <a:bodyPr wrap="square" rtlCol="0">
            <a:spAutoFit/>
          </a:bodyPr>
          <a:lstStyle/>
          <a:p>
            <a:pPr algn="ctr"/>
            <a:r>
              <a:rPr lang="en-US" sz="4600" dirty="0" smtClean="0">
                <a:latin typeface="Century" pitchFamily="18" charset="0"/>
              </a:rPr>
              <a:t>Academic Content Standards</a:t>
            </a:r>
            <a:endParaRPr lang="en-US" sz="4600" dirty="0">
              <a:latin typeface="Century" pitchFamily="18" charset="0"/>
            </a:endParaRPr>
          </a:p>
        </p:txBody>
      </p:sp>
      <p:sp>
        <p:nvSpPr>
          <p:cNvPr id="6" name="Subtitle 2"/>
          <p:cNvSpPr txBox="1">
            <a:spLocks/>
          </p:cNvSpPr>
          <p:nvPr/>
        </p:nvSpPr>
        <p:spPr>
          <a:xfrm>
            <a:off x="457200" y="1752600"/>
            <a:ext cx="8534400" cy="4572000"/>
          </a:xfrm>
          <a:prstGeom prst="rect">
            <a:avLst/>
          </a:prstGeom>
        </p:spPr>
        <p:txBody>
          <a:bodyPr vert="horz" lIns="100584" tIns="45720" anchor="b">
            <a:normAutofit/>
          </a:bodyPr>
          <a:lstStyle/>
          <a:p>
            <a:r>
              <a:rPr lang="en-US" b="1" dirty="0" smtClean="0"/>
              <a:t>Perceiving/Knowing</a:t>
            </a:r>
          </a:p>
          <a:p>
            <a:r>
              <a:rPr lang="en-US" b="1" dirty="0" smtClean="0"/>
              <a:t>1PE: </a:t>
            </a:r>
            <a:r>
              <a:rPr lang="en-US" dirty="0" smtClean="0"/>
              <a:t>Identify how an artist’s choice of media relates to the ideas and images in the work.</a:t>
            </a:r>
          </a:p>
          <a:p>
            <a:r>
              <a:rPr lang="en-US" b="1" dirty="0" smtClean="0"/>
              <a:t>4PE: </a:t>
            </a:r>
            <a:r>
              <a:rPr lang="en-US" dirty="0" smtClean="0"/>
              <a:t>Understand how social, cultural and political factors affect what contemporary </a:t>
            </a:r>
          </a:p>
          <a:p>
            <a:r>
              <a:rPr lang="en-US" dirty="0" smtClean="0"/>
              <a:t>	artists and designers create.</a:t>
            </a:r>
          </a:p>
          <a:p>
            <a:r>
              <a:rPr lang="en-US" b="1" dirty="0" smtClean="0"/>
              <a:t>Producing/Performing</a:t>
            </a:r>
          </a:p>
          <a:p>
            <a:r>
              <a:rPr lang="en-US" b="1" dirty="0" smtClean="0"/>
              <a:t>2PR: </a:t>
            </a:r>
            <a:r>
              <a:rPr lang="en-US" dirty="0" smtClean="0"/>
              <a:t>Demonstrate increased technical skill and craftsmanship by using more complex</a:t>
            </a:r>
          </a:p>
          <a:p>
            <a:r>
              <a:rPr lang="en-US" dirty="0" smtClean="0"/>
              <a:t>	processes and materials to design and create two- and three-dimensional </a:t>
            </a:r>
          </a:p>
          <a:p>
            <a:r>
              <a:rPr lang="en-US" dirty="0" smtClean="0"/>
              <a:t>	artworks.</a:t>
            </a:r>
          </a:p>
          <a:p>
            <a:r>
              <a:rPr lang="en-US" b="1" dirty="0" smtClean="0"/>
              <a:t>4PR: </a:t>
            </a:r>
            <a:r>
              <a:rPr lang="en-US" dirty="0" smtClean="0"/>
              <a:t>Present personal artworks that show competence in the use of art elements to </a:t>
            </a:r>
          </a:p>
          <a:p>
            <a:r>
              <a:rPr lang="en-US" dirty="0" smtClean="0"/>
              <a:t>	create meanings and effects.</a:t>
            </a:r>
          </a:p>
          <a:p>
            <a:r>
              <a:rPr lang="en-US" b="1" dirty="0" smtClean="0"/>
              <a:t>Responding/Reflecting</a:t>
            </a:r>
          </a:p>
          <a:p>
            <a:r>
              <a:rPr lang="en-US" b="1" dirty="0" smtClean="0"/>
              <a:t>1RE: </a:t>
            </a:r>
            <a:r>
              <a:rPr lang="en-US" dirty="0" smtClean="0"/>
              <a:t>Examine various qualities in artworks to understand how an artist’s choice of media</a:t>
            </a:r>
          </a:p>
          <a:p>
            <a:r>
              <a:rPr lang="en-US" dirty="0" smtClean="0"/>
              <a:t>	relates to the images and ideas in the work.</a:t>
            </a:r>
          </a:p>
          <a:p>
            <a:r>
              <a:rPr lang="en-US" b="1" dirty="0" smtClean="0"/>
              <a:t>2RE: </a:t>
            </a:r>
            <a:r>
              <a:rPr lang="en-US" dirty="0" smtClean="0"/>
              <a:t>Explain and defend their artistic decisions using visual art vocabulary.</a:t>
            </a:r>
          </a:p>
          <a:p>
            <a:r>
              <a:rPr lang="en-US" b="1" dirty="0" smtClean="0"/>
              <a:t>4RE: </a:t>
            </a:r>
            <a:r>
              <a:rPr lang="en-US" dirty="0" smtClean="0"/>
              <a:t>Recognize how public discussion can affect beliefs about the nature and value of </a:t>
            </a:r>
          </a:p>
          <a:p>
            <a:r>
              <a:rPr lang="en-US" dirty="0" smtClean="0"/>
              <a:t>	art.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1"/>
            <a:ext cx="8534400" cy="1323439"/>
          </a:xfrm>
          <a:prstGeom prst="rect">
            <a:avLst/>
          </a:prstGeom>
          <a:noFill/>
        </p:spPr>
        <p:txBody>
          <a:bodyPr wrap="square" rtlCol="0">
            <a:spAutoFit/>
          </a:bodyPr>
          <a:lstStyle/>
          <a:p>
            <a:r>
              <a:rPr lang="en-US" sz="4000" dirty="0" smtClean="0">
                <a:latin typeface="Century" pitchFamily="18" charset="0"/>
              </a:rPr>
              <a:t>Lesson Zero:</a:t>
            </a:r>
          </a:p>
          <a:p>
            <a:pPr algn="r"/>
            <a:r>
              <a:rPr lang="en-US" sz="4000" dirty="0" smtClean="0">
                <a:latin typeface="Century" pitchFamily="18" charset="0"/>
              </a:rPr>
              <a:t> Material Collection and Analysis</a:t>
            </a:r>
            <a:endParaRPr lang="en-US" sz="4000" dirty="0">
              <a:latin typeface="Century" pitchFamily="18" charset="0"/>
            </a:endParaRPr>
          </a:p>
        </p:txBody>
      </p:sp>
      <p:sp>
        <p:nvSpPr>
          <p:cNvPr id="6" name="Subtitle 2"/>
          <p:cNvSpPr txBox="1">
            <a:spLocks/>
          </p:cNvSpPr>
          <p:nvPr/>
        </p:nvSpPr>
        <p:spPr>
          <a:xfrm>
            <a:off x="457200" y="1752600"/>
            <a:ext cx="8534400" cy="4572000"/>
          </a:xfrm>
          <a:prstGeom prst="rect">
            <a:avLst/>
          </a:prstGeom>
        </p:spPr>
        <p:txBody>
          <a:bodyPr vert="horz" lIns="100584" tIns="45720" anchor="b">
            <a:normAutofit/>
          </a:bodyPr>
          <a:lstStyle/>
          <a:p>
            <a:endParaRPr lang="en-US" dirty="0"/>
          </a:p>
        </p:txBody>
      </p:sp>
      <p:sp>
        <p:nvSpPr>
          <p:cNvPr id="8" name="TextBox 7"/>
          <p:cNvSpPr txBox="1"/>
          <p:nvPr/>
        </p:nvSpPr>
        <p:spPr>
          <a:xfrm>
            <a:off x="838200" y="1828800"/>
            <a:ext cx="8001000" cy="4401205"/>
          </a:xfrm>
          <a:prstGeom prst="rect">
            <a:avLst/>
          </a:prstGeom>
          <a:noFill/>
        </p:spPr>
        <p:txBody>
          <a:bodyPr wrap="square" rtlCol="0">
            <a:spAutoFit/>
          </a:bodyPr>
          <a:lstStyle/>
          <a:p>
            <a:r>
              <a:rPr lang="en-US" sz="1400" dirty="0" smtClean="0"/>
              <a:t>	In the week leading up to and throughout the Unit, I will encourage the students to refrain from throwing anything into the trash can. We will collect a bin of material for use during the Unit. Anything and everything will go into the bin and we will attempt to keep it fairly organized despite its contents. </a:t>
            </a:r>
          </a:p>
          <a:p>
            <a:r>
              <a:rPr lang="en-US" sz="1400" dirty="0" smtClean="0"/>
              <a:t>	At the beginning of the Unit we will sort through the first week’s trash and divide it into 5 separate bins.  The first bin will be labeled “Flat” and contain any and all trash that is thought of as flat. Examples would be scrap paper, cardboard, plastic sheeting, etc. The next bin will be labeled “Compost” and anything organic such as food waste or dirt will be stored in it. The “Beautiful” bin will be available for anything that is deemed beautiful. I expect this bin to be fairly empty at the beginning but might contain things like broken toys or colorful materials. The fourth bin will be labeled “Useful.” This would contain items that the class deemed useful and could include broken items that could be fixed or cardboard cups. The last bin will be labeled “Rubbish” and be the catch all bin for everything else. These items would be looked at as items that the class thinks are unusable or “gross.”</a:t>
            </a:r>
          </a:p>
          <a:p>
            <a:r>
              <a:rPr lang="en-US" sz="1400" dirty="0" smtClean="0"/>
              <a:t>	The separation and categorizing of trash will be infused with and then followed by a discussion on “What is trash?” and “How do you accommodate differing opinions?” Focus will be on understanding the different bins and what they can represent in art and the community as a whole. We will also discuss future lessons and how each of the bins might be used in the future. A reevaluation of the bins could follow the discussion resulting in some shuffling of trash. </a:t>
            </a:r>
          </a:p>
          <a:p>
            <a:r>
              <a:rPr lang="en-US" sz="1400" dirty="0" smtClean="0"/>
              <a:t>	At the end of the unit, the left over materials will be revisited and discussions will be focused on what was used, how things were used unexpectedly, and how anything leftover could still be used. </a:t>
            </a:r>
            <a:endParaRPr lang="en-US"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331</TotalTime>
  <Words>429</Words>
  <Application>Microsoft Office PowerPoint</Application>
  <PresentationFormat>On-screen Show (4:3)</PresentationFormat>
  <Paragraphs>128</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Metro</vt:lpstr>
      <vt:lpstr>Slide 1</vt:lpstr>
      <vt:lpstr>Slide 2</vt:lpstr>
      <vt:lpstr>NAEA Presentation, March 2014</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Frank Gehry</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The “Non-Artistic” Students</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Plankey</dc:creator>
  <cp:lastModifiedBy>Lawrence Laptop</cp:lastModifiedBy>
  <cp:revision>30</cp:revision>
  <dcterms:created xsi:type="dcterms:W3CDTF">2013-04-10T21:08:05Z</dcterms:created>
  <dcterms:modified xsi:type="dcterms:W3CDTF">2014-03-30T15:47:39Z</dcterms:modified>
</cp:coreProperties>
</file>